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73" r:id="rId2"/>
    <p:sldId id="256" r:id="rId3"/>
    <p:sldId id="274" r:id="rId4"/>
    <p:sldId id="275" r:id="rId5"/>
    <p:sldId id="258" r:id="rId6"/>
    <p:sldId id="277" r:id="rId7"/>
    <p:sldId id="260" r:id="rId8"/>
    <p:sldId id="278" r:id="rId9"/>
    <p:sldId id="276" r:id="rId10"/>
    <p:sldId id="259" r:id="rId11"/>
    <p:sldId id="279" r:id="rId12"/>
    <p:sldId id="280" r:id="rId13"/>
    <p:sldId id="282" r:id="rId14"/>
    <p:sldId id="281" r:id="rId15"/>
    <p:sldId id="283" r:id="rId16"/>
    <p:sldId id="267" r:id="rId17"/>
    <p:sldId id="284" r:id="rId18"/>
    <p:sldId id="285" r:id="rId19"/>
    <p:sldId id="269"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D2BBB-7D25-C8CB-FB2D-99E4F9FD6C6A}" v="3660" dt="2025-01-20T04:15:00.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3" d="100"/>
          <a:sy n="73" d="100"/>
        </p:scale>
        <p:origin x="5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4B7CAD-7DC0-418D-AE8A-25E240AF2275}"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C10E388-C98E-4EB2-96DD-C015159076C7}">
      <dgm:prSet phldr="0"/>
      <dgm:spPr/>
      <dgm:t>
        <a:bodyPr/>
        <a:lstStyle/>
        <a:p>
          <a:pPr>
            <a:lnSpc>
              <a:spcPct val="100000"/>
            </a:lnSpc>
          </a:pPr>
          <a:r>
            <a:rPr lang="en-US" dirty="0">
              <a:latin typeface="Aptos Display" panose="020F0302020204030204"/>
            </a:rPr>
            <a:t>Critical thinking is a reflective process of analyzing and evaluating information to make informed judgements. It includes the following key aspects:</a:t>
          </a:r>
        </a:p>
      </dgm:t>
    </dgm:pt>
    <dgm:pt modelId="{93744F7E-2415-4198-86BB-59201B5C6D30}" type="parTrans" cxnId="{C3A2B010-20FB-4E45-92A1-EE03D558F87F}">
      <dgm:prSet/>
      <dgm:spPr/>
      <dgm:t>
        <a:bodyPr/>
        <a:lstStyle/>
        <a:p>
          <a:endParaRPr lang="en-US"/>
        </a:p>
      </dgm:t>
    </dgm:pt>
    <dgm:pt modelId="{FB13483C-68BC-4B4C-9929-6604C98A7438}" type="sibTrans" cxnId="{C3A2B010-20FB-4E45-92A1-EE03D558F87F}">
      <dgm:prSet/>
      <dgm:spPr/>
      <dgm:t>
        <a:bodyPr/>
        <a:lstStyle/>
        <a:p>
          <a:endParaRPr lang="en-US"/>
        </a:p>
      </dgm:t>
    </dgm:pt>
    <dgm:pt modelId="{143350E0-7060-4B83-A38B-BD226461439B}">
      <dgm:prSet phldr="0"/>
      <dgm:spPr/>
      <dgm:t>
        <a:bodyPr/>
        <a:lstStyle/>
        <a:p>
          <a:pPr>
            <a:lnSpc>
              <a:spcPct val="100000"/>
            </a:lnSpc>
          </a:pPr>
          <a:r>
            <a:rPr lang="en-US" dirty="0">
              <a:latin typeface="Aptos Display" panose="020F0302020204030204"/>
            </a:rPr>
            <a:t>1. Analysis</a:t>
          </a:r>
        </a:p>
      </dgm:t>
    </dgm:pt>
    <dgm:pt modelId="{C4D39083-5C05-4EB0-B12E-7C38E1299AD1}" type="parTrans" cxnId="{952839BE-39D5-46AB-AD91-17EAE7824902}">
      <dgm:prSet/>
      <dgm:spPr/>
    </dgm:pt>
    <dgm:pt modelId="{6BDBC01A-FD4F-4EE5-9552-08EAEDB94ED3}" type="sibTrans" cxnId="{952839BE-39D5-46AB-AD91-17EAE7824902}">
      <dgm:prSet/>
      <dgm:spPr/>
    </dgm:pt>
    <dgm:pt modelId="{D3498C33-C1A6-4320-A285-5778E879F6B7}">
      <dgm:prSet phldr="0"/>
      <dgm:spPr/>
      <dgm:t>
        <a:bodyPr/>
        <a:lstStyle/>
        <a:p>
          <a:pPr>
            <a:lnSpc>
              <a:spcPct val="100000"/>
            </a:lnSpc>
          </a:pPr>
          <a:r>
            <a:rPr lang="en-US" dirty="0">
              <a:latin typeface="Aptos Display" panose="020F0302020204030204"/>
            </a:rPr>
            <a:t>2. Evaluation</a:t>
          </a:r>
        </a:p>
      </dgm:t>
    </dgm:pt>
    <dgm:pt modelId="{662D4C87-6122-434A-B2D4-7C9B5F54CB72}" type="parTrans" cxnId="{B42A3E29-2259-4229-BA36-00DED5F9914F}">
      <dgm:prSet/>
      <dgm:spPr/>
    </dgm:pt>
    <dgm:pt modelId="{88F23D65-CCA2-4468-8C14-18CF2ED2497C}" type="sibTrans" cxnId="{B42A3E29-2259-4229-BA36-00DED5F9914F}">
      <dgm:prSet/>
      <dgm:spPr/>
    </dgm:pt>
    <dgm:pt modelId="{A52DD5E6-961B-4FE9-AED8-A1FA4CF60C17}">
      <dgm:prSet phldr="0"/>
      <dgm:spPr/>
      <dgm:t>
        <a:bodyPr/>
        <a:lstStyle/>
        <a:p>
          <a:pPr>
            <a:lnSpc>
              <a:spcPct val="100000"/>
            </a:lnSpc>
          </a:pPr>
          <a:r>
            <a:rPr lang="en-US" dirty="0">
              <a:latin typeface="Aptos Display" panose="020F0302020204030204"/>
            </a:rPr>
            <a:t>3. Inference</a:t>
          </a:r>
        </a:p>
      </dgm:t>
    </dgm:pt>
    <dgm:pt modelId="{A7350B50-04F3-4894-AEC5-C343530CEDC5}" type="parTrans" cxnId="{8CF87F43-7B96-4BD1-8FEC-738324F2DF42}">
      <dgm:prSet/>
      <dgm:spPr/>
    </dgm:pt>
    <dgm:pt modelId="{9F59ACC8-60BA-444F-8960-5DE6914DCA13}" type="sibTrans" cxnId="{8CF87F43-7B96-4BD1-8FEC-738324F2DF42}">
      <dgm:prSet/>
      <dgm:spPr/>
    </dgm:pt>
    <dgm:pt modelId="{EADD89B9-48E3-47EB-A499-3BBF9A5EE955}">
      <dgm:prSet phldr="0"/>
      <dgm:spPr/>
      <dgm:t>
        <a:bodyPr/>
        <a:lstStyle/>
        <a:p>
          <a:pPr>
            <a:lnSpc>
              <a:spcPct val="100000"/>
            </a:lnSpc>
          </a:pPr>
          <a:r>
            <a:rPr lang="en-US" dirty="0">
              <a:latin typeface="Aptos Display" panose="020F0302020204030204"/>
            </a:rPr>
            <a:t>4. Interpretation </a:t>
          </a:r>
        </a:p>
      </dgm:t>
    </dgm:pt>
    <dgm:pt modelId="{8A36C457-2422-4D9B-8EC3-041526179CDE}" type="parTrans" cxnId="{3EB82AD8-61A7-4C89-9AC9-3D569471E487}">
      <dgm:prSet/>
      <dgm:spPr/>
    </dgm:pt>
    <dgm:pt modelId="{684A8094-D092-4134-B033-B29B7EEBA49B}" type="sibTrans" cxnId="{3EB82AD8-61A7-4C89-9AC9-3D569471E487}">
      <dgm:prSet/>
      <dgm:spPr/>
    </dgm:pt>
    <dgm:pt modelId="{D0C9C73E-9FDD-428F-A66A-FE0DB6ED754D}">
      <dgm:prSet phldr="0"/>
      <dgm:spPr/>
      <dgm:t>
        <a:bodyPr/>
        <a:lstStyle/>
        <a:p>
          <a:pPr>
            <a:lnSpc>
              <a:spcPct val="100000"/>
            </a:lnSpc>
          </a:pPr>
          <a:r>
            <a:rPr lang="en-US" dirty="0">
              <a:latin typeface="Aptos Display" panose="020F0302020204030204"/>
            </a:rPr>
            <a:t>5. Problem Solving</a:t>
          </a:r>
          <a:endParaRPr lang="en-US" dirty="0"/>
        </a:p>
      </dgm:t>
    </dgm:pt>
    <dgm:pt modelId="{D79F2914-0B30-43A4-BC9E-DF7067915971}" type="parTrans" cxnId="{B1A956D4-0D46-4B9E-AA2F-AB59596071A0}">
      <dgm:prSet/>
      <dgm:spPr/>
    </dgm:pt>
    <dgm:pt modelId="{A502E187-1B40-4024-88B6-66DE03520E24}" type="sibTrans" cxnId="{B1A956D4-0D46-4B9E-AA2F-AB59596071A0}">
      <dgm:prSet/>
      <dgm:spPr/>
    </dgm:pt>
    <dgm:pt modelId="{BBD04AA7-36CE-443B-9643-05AE2AF8531C}" type="pres">
      <dgm:prSet presAssocID="{994B7CAD-7DC0-418D-AE8A-25E240AF2275}" presName="root" presStyleCnt="0">
        <dgm:presLayoutVars>
          <dgm:dir/>
          <dgm:resizeHandles val="exact"/>
        </dgm:presLayoutVars>
      </dgm:prSet>
      <dgm:spPr/>
    </dgm:pt>
    <dgm:pt modelId="{CCB26C2E-670A-4806-B3BA-ECC94CA3E5CC}" type="pres">
      <dgm:prSet presAssocID="{8C10E388-C98E-4EB2-96DD-C015159076C7}" presName="compNode" presStyleCnt="0"/>
      <dgm:spPr/>
    </dgm:pt>
    <dgm:pt modelId="{A4F089DC-A063-4E4C-AE2E-1FA42F107E39}" type="pres">
      <dgm:prSet presAssocID="{8C10E388-C98E-4EB2-96DD-C015159076C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9BA4FA5-0222-4567-82F8-CE06E00E2008}" type="pres">
      <dgm:prSet presAssocID="{8C10E388-C98E-4EB2-96DD-C015159076C7}" presName="spaceRect" presStyleCnt="0"/>
      <dgm:spPr/>
    </dgm:pt>
    <dgm:pt modelId="{16BC75CC-3373-470B-ACDD-CF39FD319799}" type="pres">
      <dgm:prSet presAssocID="{8C10E388-C98E-4EB2-96DD-C015159076C7}" presName="textRect" presStyleLbl="revTx" presStyleIdx="0" presStyleCnt="6">
        <dgm:presLayoutVars>
          <dgm:chMax val="1"/>
          <dgm:chPref val="1"/>
        </dgm:presLayoutVars>
      </dgm:prSet>
      <dgm:spPr/>
    </dgm:pt>
    <dgm:pt modelId="{FC1C827D-0C5C-44A4-879D-2968A3A47907}" type="pres">
      <dgm:prSet presAssocID="{FB13483C-68BC-4B4C-9929-6604C98A7438}" presName="sibTrans" presStyleCnt="0"/>
      <dgm:spPr/>
    </dgm:pt>
    <dgm:pt modelId="{6207EAFF-BB39-42D1-A78F-886622B17FF8}" type="pres">
      <dgm:prSet presAssocID="{143350E0-7060-4B83-A38B-BD226461439B}" presName="compNode" presStyleCnt="0"/>
      <dgm:spPr/>
    </dgm:pt>
    <dgm:pt modelId="{6EFF0477-0EFF-4A02-BE06-D563C40B475E}" type="pres">
      <dgm:prSet presAssocID="{143350E0-7060-4B83-A38B-BD226461439B}" presName="iconRect" presStyleLbl="node1" presStyleIdx="1" presStyleCnt="6"/>
      <dgm:spPr>
        <a:ln>
          <a:noFill/>
        </a:ln>
      </dgm:spPr>
    </dgm:pt>
    <dgm:pt modelId="{5A8B7D90-722D-4A5E-B7B3-D5CBC328BA96}" type="pres">
      <dgm:prSet presAssocID="{143350E0-7060-4B83-A38B-BD226461439B}" presName="spaceRect" presStyleCnt="0"/>
      <dgm:spPr/>
    </dgm:pt>
    <dgm:pt modelId="{E73B91DC-D160-43E1-B71D-B1C7885D6E7E}" type="pres">
      <dgm:prSet presAssocID="{143350E0-7060-4B83-A38B-BD226461439B}" presName="textRect" presStyleLbl="revTx" presStyleIdx="1" presStyleCnt="6">
        <dgm:presLayoutVars>
          <dgm:chMax val="1"/>
          <dgm:chPref val="1"/>
        </dgm:presLayoutVars>
      </dgm:prSet>
      <dgm:spPr/>
    </dgm:pt>
    <dgm:pt modelId="{52B77E1D-C4BE-431B-B59C-D820B32A048D}" type="pres">
      <dgm:prSet presAssocID="{6BDBC01A-FD4F-4EE5-9552-08EAEDB94ED3}" presName="sibTrans" presStyleCnt="0"/>
      <dgm:spPr/>
    </dgm:pt>
    <dgm:pt modelId="{4CF89FE2-9BF0-4AC0-97AC-3EDBEA9D3127}" type="pres">
      <dgm:prSet presAssocID="{D3498C33-C1A6-4320-A285-5778E879F6B7}" presName="compNode" presStyleCnt="0"/>
      <dgm:spPr/>
    </dgm:pt>
    <dgm:pt modelId="{52B8DBC7-B833-4DD2-9E80-86A468D425D4}" type="pres">
      <dgm:prSet presAssocID="{D3498C33-C1A6-4320-A285-5778E879F6B7}" presName="iconRect" presStyleLbl="node1" presStyleIdx="2" presStyleCnt="6"/>
      <dgm:spPr>
        <a:ln>
          <a:noFill/>
        </a:ln>
      </dgm:spPr>
    </dgm:pt>
    <dgm:pt modelId="{8671F2F7-7B9B-4B42-BE7A-E878B40A2469}" type="pres">
      <dgm:prSet presAssocID="{D3498C33-C1A6-4320-A285-5778E879F6B7}" presName="spaceRect" presStyleCnt="0"/>
      <dgm:spPr/>
    </dgm:pt>
    <dgm:pt modelId="{DFCE0C3C-8E7A-419D-B574-764EDA50310E}" type="pres">
      <dgm:prSet presAssocID="{D3498C33-C1A6-4320-A285-5778E879F6B7}" presName="textRect" presStyleLbl="revTx" presStyleIdx="2" presStyleCnt="6">
        <dgm:presLayoutVars>
          <dgm:chMax val="1"/>
          <dgm:chPref val="1"/>
        </dgm:presLayoutVars>
      </dgm:prSet>
      <dgm:spPr/>
    </dgm:pt>
    <dgm:pt modelId="{0F5372EB-ECF8-427D-8C4C-8B6EA47EB56D}" type="pres">
      <dgm:prSet presAssocID="{88F23D65-CCA2-4468-8C14-18CF2ED2497C}" presName="sibTrans" presStyleCnt="0"/>
      <dgm:spPr/>
    </dgm:pt>
    <dgm:pt modelId="{2D6187D1-8C2D-4594-AFA4-D0D4FAE574B1}" type="pres">
      <dgm:prSet presAssocID="{A52DD5E6-961B-4FE9-AED8-A1FA4CF60C17}" presName="compNode" presStyleCnt="0"/>
      <dgm:spPr/>
    </dgm:pt>
    <dgm:pt modelId="{32311FB6-3420-407E-B7BF-BD7420D3E9AC}" type="pres">
      <dgm:prSet presAssocID="{A52DD5E6-961B-4FE9-AED8-A1FA4CF60C17}" presName="iconRect" presStyleLbl="node1" presStyleIdx="3" presStyleCnt="6"/>
      <dgm:spPr>
        <a:ln>
          <a:noFill/>
        </a:ln>
      </dgm:spPr>
    </dgm:pt>
    <dgm:pt modelId="{10F3A67B-7E5F-4C6E-889B-BCCCC913AFF6}" type="pres">
      <dgm:prSet presAssocID="{A52DD5E6-961B-4FE9-AED8-A1FA4CF60C17}" presName="spaceRect" presStyleCnt="0"/>
      <dgm:spPr/>
    </dgm:pt>
    <dgm:pt modelId="{EAE803D6-A06C-4774-BE1E-11776AEE6AF6}" type="pres">
      <dgm:prSet presAssocID="{A52DD5E6-961B-4FE9-AED8-A1FA4CF60C17}" presName="textRect" presStyleLbl="revTx" presStyleIdx="3" presStyleCnt="6">
        <dgm:presLayoutVars>
          <dgm:chMax val="1"/>
          <dgm:chPref val="1"/>
        </dgm:presLayoutVars>
      </dgm:prSet>
      <dgm:spPr/>
    </dgm:pt>
    <dgm:pt modelId="{44F67D92-0DBE-46DC-BC29-AA9DA387F372}" type="pres">
      <dgm:prSet presAssocID="{9F59ACC8-60BA-444F-8960-5DE6914DCA13}" presName="sibTrans" presStyleCnt="0"/>
      <dgm:spPr/>
    </dgm:pt>
    <dgm:pt modelId="{EF601FCF-574C-41DD-A2C0-62882190F4BE}" type="pres">
      <dgm:prSet presAssocID="{EADD89B9-48E3-47EB-A499-3BBF9A5EE955}" presName="compNode" presStyleCnt="0"/>
      <dgm:spPr/>
    </dgm:pt>
    <dgm:pt modelId="{8CFF45D4-09C5-44BD-A727-C771AF1E7A2B}" type="pres">
      <dgm:prSet presAssocID="{EADD89B9-48E3-47EB-A499-3BBF9A5EE955}" presName="iconRect" presStyleLbl="node1" presStyleIdx="4" presStyleCnt="6"/>
      <dgm:spPr>
        <a:ln>
          <a:noFill/>
        </a:ln>
      </dgm:spPr>
    </dgm:pt>
    <dgm:pt modelId="{F967333B-8418-4FD6-B61C-F96562E9BB89}" type="pres">
      <dgm:prSet presAssocID="{EADD89B9-48E3-47EB-A499-3BBF9A5EE955}" presName="spaceRect" presStyleCnt="0"/>
      <dgm:spPr/>
    </dgm:pt>
    <dgm:pt modelId="{630F5C08-3383-4234-A44A-E71054F80F00}" type="pres">
      <dgm:prSet presAssocID="{EADD89B9-48E3-47EB-A499-3BBF9A5EE955}" presName="textRect" presStyleLbl="revTx" presStyleIdx="4" presStyleCnt="6">
        <dgm:presLayoutVars>
          <dgm:chMax val="1"/>
          <dgm:chPref val="1"/>
        </dgm:presLayoutVars>
      </dgm:prSet>
      <dgm:spPr/>
    </dgm:pt>
    <dgm:pt modelId="{882AA036-F23C-4BF8-B181-BCA0F60A47EE}" type="pres">
      <dgm:prSet presAssocID="{684A8094-D092-4134-B033-B29B7EEBA49B}" presName="sibTrans" presStyleCnt="0"/>
      <dgm:spPr/>
    </dgm:pt>
    <dgm:pt modelId="{EDCE3DFB-4580-45A8-A558-FFCA948ACBFE}" type="pres">
      <dgm:prSet presAssocID="{D0C9C73E-9FDD-428F-A66A-FE0DB6ED754D}" presName="compNode" presStyleCnt="0"/>
      <dgm:spPr/>
    </dgm:pt>
    <dgm:pt modelId="{1E63E324-A0A3-40A1-9FA3-149E3D835009}" type="pres">
      <dgm:prSet presAssocID="{D0C9C73E-9FDD-428F-A66A-FE0DB6ED754D}" presName="iconRect" presStyleLbl="node1" presStyleIdx="5" presStyleCnt="6"/>
      <dgm:spPr>
        <a:ln>
          <a:noFill/>
        </a:ln>
      </dgm:spPr>
    </dgm:pt>
    <dgm:pt modelId="{3084AB0F-7DE4-4493-9327-236743D17199}" type="pres">
      <dgm:prSet presAssocID="{D0C9C73E-9FDD-428F-A66A-FE0DB6ED754D}" presName="spaceRect" presStyleCnt="0"/>
      <dgm:spPr/>
    </dgm:pt>
    <dgm:pt modelId="{B86951F8-B385-4E03-B5A4-85024C264D9C}" type="pres">
      <dgm:prSet presAssocID="{D0C9C73E-9FDD-428F-A66A-FE0DB6ED754D}" presName="textRect" presStyleLbl="revTx" presStyleIdx="5" presStyleCnt="6">
        <dgm:presLayoutVars>
          <dgm:chMax val="1"/>
          <dgm:chPref val="1"/>
        </dgm:presLayoutVars>
      </dgm:prSet>
      <dgm:spPr/>
    </dgm:pt>
  </dgm:ptLst>
  <dgm:cxnLst>
    <dgm:cxn modelId="{C3A2B010-20FB-4E45-92A1-EE03D558F87F}" srcId="{994B7CAD-7DC0-418D-AE8A-25E240AF2275}" destId="{8C10E388-C98E-4EB2-96DD-C015159076C7}" srcOrd="0" destOrd="0" parTransId="{93744F7E-2415-4198-86BB-59201B5C6D30}" sibTransId="{FB13483C-68BC-4B4C-9929-6604C98A7438}"/>
    <dgm:cxn modelId="{B42A3E29-2259-4229-BA36-00DED5F9914F}" srcId="{994B7CAD-7DC0-418D-AE8A-25E240AF2275}" destId="{D3498C33-C1A6-4320-A285-5778E879F6B7}" srcOrd="2" destOrd="0" parTransId="{662D4C87-6122-434A-B2D4-7C9B5F54CB72}" sibTransId="{88F23D65-CCA2-4468-8C14-18CF2ED2497C}"/>
    <dgm:cxn modelId="{8CF87F43-7B96-4BD1-8FEC-738324F2DF42}" srcId="{994B7CAD-7DC0-418D-AE8A-25E240AF2275}" destId="{A52DD5E6-961B-4FE9-AED8-A1FA4CF60C17}" srcOrd="3" destOrd="0" parTransId="{A7350B50-04F3-4894-AEC5-C343530CEDC5}" sibTransId="{9F59ACC8-60BA-444F-8960-5DE6914DCA13}"/>
    <dgm:cxn modelId="{0A914768-0707-4B84-B4BA-ED7F72E1F111}" type="presOf" srcId="{EADD89B9-48E3-47EB-A499-3BBF9A5EE955}" destId="{630F5C08-3383-4234-A44A-E71054F80F00}" srcOrd="0" destOrd="0" presId="urn:microsoft.com/office/officeart/2018/2/layout/IconLabelList"/>
    <dgm:cxn modelId="{1BF91558-B555-4581-9B34-747C74E5CEAA}" type="presOf" srcId="{A52DD5E6-961B-4FE9-AED8-A1FA4CF60C17}" destId="{EAE803D6-A06C-4774-BE1E-11776AEE6AF6}" srcOrd="0" destOrd="0" presId="urn:microsoft.com/office/officeart/2018/2/layout/IconLabelList"/>
    <dgm:cxn modelId="{1E78F09B-A636-4FE5-A6A4-482E2DBFECFA}" type="presOf" srcId="{8C10E388-C98E-4EB2-96DD-C015159076C7}" destId="{16BC75CC-3373-470B-ACDD-CF39FD319799}" srcOrd="0" destOrd="0" presId="urn:microsoft.com/office/officeart/2018/2/layout/IconLabelList"/>
    <dgm:cxn modelId="{98080AB0-031A-4E3C-BD3E-7CAB222E27D9}" type="presOf" srcId="{994B7CAD-7DC0-418D-AE8A-25E240AF2275}" destId="{BBD04AA7-36CE-443B-9643-05AE2AF8531C}" srcOrd="0" destOrd="0" presId="urn:microsoft.com/office/officeart/2018/2/layout/IconLabelList"/>
    <dgm:cxn modelId="{CE37BCB2-3581-482C-BCC0-33718784E9F8}" type="presOf" srcId="{D3498C33-C1A6-4320-A285-5778E879F6B7}" destId="{DFCE0C3C-8E7A-419D-B574-764EDA50310E}" srcOrd="0" destOrd="0" presId="urn:microsoft.com/office/officeart/2018/2/layout/IconLabelList"/>
    <dgm:cxn modelId="{952839BE-39D5-46AB-AD91-17EAE7824902}" srcId="{994B7CAD-7DC0-418D-AE8A-25E240AF2275}" destId="{143350E0-7060-4B83-A38B-BD226461439B}" srcOrd="1" destOrd="0" parTransId="{C4D39083-5C05-4EB0-B12E-7C38E1299AD1}" sibTransId="{6BDBC01A-FD4F-4EE5-9552-08EAEDB94ED3}"/>
    <dgm:cxn modelId="{B1A956D4-0D46-4B9E-AA2F-AB59596071A0}" srcId="{994B7CAD-7DC0-418D-AE8A-25E240AF2275}" destId="{D0C9C73E-9FDD-428F-A66A-FE0DB6ED754D}" srcOrd="5" destOrd="0" parTransId="{D79F2914-0B30-43A4-BC9E-DF7067915971}" sibTransId="{A502E187-1B40-4024-88B6-66DE03520E24}"/>
    <dgm:cxn modelId="{FBF0D3D4-700D-477C-8490-16A06094F2C9}" type="presOf" srcId="{143350E0-7060-4B83-A38B-BD226461439B}" destId="{E73B91DC-D160-43E1-B71D-B1C7885D6E7E}" srcOrd="0" destOrd="0" presId="urn:microsoft.com/office/officeart/2018/2/layout/IconLabelList"/>
    <dgm:cxn modelId="{3EB82AD8-61A7-4C89-9AC9-3D569471E487}" srcId="{994B7CAD-7DC0-418D-AE8A-25E240AF2275}" destId="{EADD89B9-48E3-47EB-A499-3BBF9A5EE955}" srcOrd="4" destOrd="0" parTransId="{8A36C457-2422-4D9B-8EC3-041526179CDE}" sibTransId="{684A8094-D092-4134-B033-B29B7EEBA49B}"/>
    <dgm:cxn modelId="{3685C2E9-F731-48B8-AFC6-71F058A3A729}" type="presOf" srcId="{D0C9C73E-9FDD-428F-A66A-FE0DB6ED754D}" destId="{B86951F8-B385-4E03-B5A4-85024C264D9C}" srcOrd="0" destOrd="0" presId="urn:microsoft.com/office/officeart/2018/2/layout/IconLabelList"/>
    <dgm:cxn modelId="{B7FEC0F3-8259-4F0C-B112-E9DB1C779E81}" type="presParOf" srcId="{BBD04AA7-36CE-443B-9643-05AE2AF8531C}" destId="{CCB26C2E-670A-4806-B3BA-ECC94CA3E5CC}" srcOrd="0" destOrd="0" presId="urn:microsoft.com/office/officeart/2018/2/layout/IconLabelList"/>
    <dgm:cxn modelId="{BA438029-1BFF-4B7E-94F2-028995DADFD8}" type="presParOf" srcId="{CCB26C2E-670A-4806-B3BA-ECC94CA3E5CC}" destId="{A4F089DC-A063-4E4C-AE2E-1FA42F107E39}" srcOrd="0" destOrd="0" presId="urn:microsoft.com/office/officeart/2018/2/layout/IconLabelList"/>
    <dgm:cxn modelId="{DCA1C59B-0ED5-49D1-A3CC-F2388A81D599}" type="presParOf" srcId="{CCB26C2E-670A-4806-B3BA-ECC94CA3E5CC}" destId="{F9BA4FA5-0222-4567-82F8-CE06E00E2008}" srcOrd="1" destOrd="0" presId="urn:microsoft.com/office/officeart/2018/2/layout/IconLabelList"/>
    <dgm:cxn modelId="{61546507-583D-479D-AD88-0D77835F9D9B}" type="presParOf" srcId="{CCB26C2E-670A-4806-B3BA-ECC94CA3E5CC}" destId="{16BC75CC-3373-470B-ACDD-CF39FD319799}" srcOrd="2" destOrd="0" presId="urn:microsoft.com/office/officeart/2018/2/layout/IconLabelList"/>
    <dgm:cxn modelId="{062C9A14-A95A-4446-8A56-2E997BA31C85}" type="presParOf" srcId="{BBD04AA7-36CE-443B-9643-05AE2AF8531C}" destId="{FC1C827D-0C5C-44A4-879D-2968A3A47907}" srcOrd="1" destOrd="0" presId="urn:microsoft.com/office/officeart/2018/2/layout/IconLabelList"/>
    <dgm:cxn modelId="{47123E7F-8248-4DAC-BB1B-7B8982F22533}" type="presParOf" srcId="{BBD04AA7-36CE-443B-9643-05AE2AF8531C}" destId="{6207EAFF-BB39-42D1-A78F-886622B17FF8}" srcOrd="2" destOrd="0" presId="urn:microsoft.com/office/officeart/2018/2/layout/IconLabelList"/>
    <dgm:cxn modelId="{307580DE-7F56-4830-A6B7-79ED18DE6C8A}" type="presParOf" srcId="{6207EAFF-BB39-42D1-A78F-886622B17FF8}" destId="{6EFF0477-0EFF-4A02-BE06-D563C40B475E}" srcOrd="0" destOrd="0" presId="urn:microsoft.com/office/officeart/2018/2/layout/IconLabelList"/>
    <dgm:cxn modelId="{1F37F957-80E5-42A9-B1BF-AEA501C9083E}" type="presParOf" srcId="{6207EAFF-BB39-42D1-A78F-886622B17FF8}" destId="{5A8B7D90-722D-4A5E-B7B3-D5CBC328BA96}" srcOrd="1" destOrd="0" presId="urn:microsoft.com/office/officeart/2018/2/layout/IconLabelList"/>
    <dgm:cxn modelId="{DC4FD116-F9A6-464B-8DB8-9EF23FCD728E}" type="presParOf" srcId="{6207EAFF-BB39-42D1-A78F-886622B17FF8}" destId="{E73B91DC-D160-43E1-B71D-B1C7885D6E7E}" srcOrd="2" destOrd="0" presId="urn:microsoft.com/office/officeart/2018/2/layout/IconLabelList"/>
    <dgm:cxn modelId="{DC3DC6D1-613E-4F5E-ADD0-AB8E922495CD}" type="presParOf" srcId="{BBD04AA7-36CE-443B-9643-05AE2AF8531C}" destId="{52B77E1D-C4BE-431B-B59C-D820B32A048D}" srcOrd="3" destOrd="0" presId="urn:microsoft.com/office/officeart/2018/2/layout/IconLabelList"/>
    <dgm:cxn modelId="{F111B2FF-7CFC-46A2-BB4B-044300A2156B}" type="presParOf" srcId="{BBD04AA7-36CE-443B-9643-05AE2AF8531C}" destId="{4CF89FE2-9BF0-4AC0-97AC-3EDBEA9D3127}" srcOrd="4" destOrd="0" presId="urn:microsoft.com/office/officeart/2018/2/layout/IconLabelList"/>
    <dgm:cxn modelId="{76DEC926-2969-403C-81D0-013BA469C7D0}" type="presParOf" srcId="{4CF89FE2-9BF0-4AC0-97AC-3EDBEA9D3127}" destId="{52B8DBC7-B833-4DD2-9E80-86A468D425D4}" srcOrd="0" destOrd="0" presId="urn:microsoft.com/office/officeart/2018/2/layout/IconLabelList"/>
    <dgm:cxn modelId="{0CD3438B-0074-4FF9-B576-174401C45F54}" type="presParOf" srcId="{4CF89FE2-9BF0-4AC0-97AC-3EDBEA9D3127}" destId="{8671F2F7-7B9B-4B42-BE7A-E878B40A2469}" srcOrd="1" destOrd="0" presId="urn:microsoft.com/office/officeart/2018/2/layout/IconLabelList"/>
    <dgm:cxn modelId="{176140F8-3B7A-4E57-B558-9D69DBA6815F}" type="presParOf" srcId="{4CF89FE2-9BF0-4AC0-97AC-3EDBEA9D3127}" destId="{DFCE0C3C-8E7A-419D-B574-764EDA50310E}" srcOrd="2" destOrd="0" presId="urn:microsoft.com/office/officeart/2018/2/layout/IconLabelList"/>
    <dgm:cxn modelId="{D5C0CD87-6727-4A5D-A79E-6573ABEB0483}" type="presParOf" srcId="{BBD04AA7-36CE-443B-9643-05AE2AF8531C}" destId="{0F5372EB-ECF8-427D-8C4C-8B6EA47EB56D}" srcOrd="5" destOrd="0" presId="urn:microsoft.com/office/officeart/2018/2/layout/IconLabelList"/>
    <dgm:cxn modelId="{6023E8C6-8871-41D1-9F78-9603FDB3CE7B}" type="presParOf" srcId="{BBD04AA7-36CE-443B-9643-05AE2AF8531C}" destId="{2D6187D1-8C2D-4594-AFA4-D0D4FAE574B1}" srcOrd="6" destOrd="0" presId="urn:microsoft.com/office/officeart/2018/2/layout/IconLabelList"/>
    <dgm:cxn modelId="{583DC90E-65D5-430F-A9C8-8E705DE9D345}" type="presParOf" srcId="{2D6187D1-8C2D-4594-AFA4-D0D4FAE574B1}" destId="{32311FB6-3420-407E-B7BF-BD7420D3E9AC}" srcOrd="0" destOrd="0" presId="urn:microsoft.com/office/officeart/2018/2/layout/IconLabelList"/>
    <dgm:cxn modelId="{B4DF4736-C2EB-4C53-9D48-633FBFAB889B}" type="presParOf" srcId="{2D6187D1-8C2D-4594-AFA4-D0D4FAE574B1}" destId="{10F3A67B-7E5F-4C6E-889B-BCCCC913AFF6}" srcOrd="1" destOrd="0" presId="urn:microsoft.com/office/officeart/2018/2/layout/IconLabelList"/>
    <dgm:cxn modelId="{ABEDB83D-CA87-42DA-9A8D-923C765E3510}" type="presParOf" srcId="{2D6187D1-8C2D-4594-AFA4-D0D4FAE574B1}" destId="{EAE803D6-A06C-4774-BE1E-11776AEE6AF6}" srcOrd="2" destOrd="0" presId="urn:microsoft.com/office/officeart/2018/2/layout/IconLabelList"/>
    <dgm:cxn modelId="{CEE52462-D896-457C-93B3-BB67D24BE62A}" type="presParOf" srcId="{BBD04AA7-36CE-443B-9643-05AE2AF8531C}" destId="{44F67D92-0DBE-46DC-BC29-AA9DA387F372}" srcOrd="7" destOrd="0" presId="urn:microsoft.com/office/officeart/2018/2/layout/IconLabelList"/>
    <dgm:cxn modelId="{1AF3D71D-87C5-4D59-A1F3-6020450F4601}" type="presParOf" srcId="{BBD04AA7-36CE-443B-9643-05AE2AF8531C}" destId="{EF601FCF-574C-41DD-A2C0-62882190F4BE}" srcOrd="8" destOrd="0" presId="urn:microsoft.com/office/officeart/2018/2/layout/IconLabelList"/>
    <dgm:cxn modelId="{5B5E8AF4-B73D-4CE6-8D46-16C160139636}" type="presParOf" srcId="{EF601FCF-574C-41DD-A2C0-62882190F4BE}" destId="{8CFF45D4-09C5-44BD-A727-C771AF1E7A2B}" srcOrd="0" destOrd="0" presId="urn:microsoft.com/office/officeart/2018/2/layout/IconLabelList"/>
    <dgm:cxn modelId="{7C0219D4-5B34-4952-8D12-C310EFB63059}" type="presParOf" srcId="{EF601FCF-574C-41DD-A2C0-62882190F4BE}" destId="{F967333B-8418-4FD6-B61C-F96562E9BB89}" srcOrd="1" destOrd="0" presId="urn:microsoft.com/office/officeart/2018/2/layout/IconLabelList"/>
    <dgm:cxn modelId="{30B42B31-BDDC-4639-8005-81E4FF12D3BE}" type="presParOf" srcId="{EF601FCF-574C-41DD-A2C0-62882190F4BE}" destId="{630F5C08-3383-4234-A44A-E71054F80F00}" srcOrd="2" destOrd="0" presId="urn:microsoft.com/office/officeart/2018/2/layout/IconLabelList"/>
    <dgm:cxn modelId="{2CBBD793-0015-4A37-9D50-7A3EC4949D0F}" type="presParOf" srcId="{BBD04AA7-36CE-443B-9643-05AE2AF8531C}" destId="{882AA036-F23C-4BF8-B181-BCA0F60A47EE}" srcOrd="9" destOrd="0" presId="urn:microsoft.com/office/officeart/2018/2/layout/IconLabelList"/>
    <dgm:cxn modelId="{E7A29E5A-056D-4B08-BF6A-ACE477B83C10}" type="presParOf" srcId="{BBD04AA7-36CE-443B-9643-05AE2AF8531C}" destId="{EDCE3DFB-4580-45A8-A558-FFCA948ACBFE}" srcOrd="10" destOrd="0" presId="urn:microsoft.com/office/officeart/2018/2/layout/IconLabelList"/>
    <dgm:cxn modelId="{C045FED9-B664-4EB0-8346-E339BA46473F}" type="presParOf" srcId="{EDCE3DFB-4580-45A8-A558-FFCA948ACBFE}" destId="{1E63E324-A0A3-40A1-9FA3-149E3D835009}" srcOrd="0" destOrd="0" presId="urn:microsoft.com/office/officeart/2018/2/layout/IconLabelList"/>
    <dgm:cxn modelId="{D794F317-7A6A-4765-A50B-3C9F9CAE42CA}" type="presParOf" srcId="{EDCE3DFB-4580-45A8-A558-FFCA948ACBFE}" destId="{3084AB0F-7DE4-4493-9327-236743D17199}" srcOrd="1" destOrd="0" presId="urn:microsoft.com/office/officeart/2018/2/layout/IconLabelList"/>
    <dgm:cxn modelId="{EF596FDF-F778-46BA-9FBD-F4B5FEB7EACF}" type="presParOf" srcId="{EDCE3DFB-4580-45A8-A558-FFCA948ACBFE}" destId="{B86951F8-B385-4E03-B5A4-85024C264D9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1F15FE-A964-424B-9A4C-F222C2EBB744}"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29E50BF-EB9F-4BD8-8F01-2820964924B3}">
      <dgm:prSet/>
      <dgm:spPr/>
      <dgm:t>
        <a:bodyPr/>
        <a:lstStyle/>
        <a:p>
          <a:r>
            <a:rPr lang="en-US" dirty="0"/>
            <a:t>Ethical responsibilities in communication</a:t>
          </a:r>
        </a:p>
      </dgm:t>
    </dgm:pt>
    <dgm:pt modelId="{C700E56E-A9CF-405A-868D-65D7C3A634A4}" type="parTrans" cxnId="{4ABF6010-6319-4065-A141-3DFD30C6A18F}">
      <dgm:prSet/>
      <dgm:spPr/>
      <dgm:t>
        <a:bodyPr/>
        <a:lstStyle/>
        <a:p>
          <a:endParaRPr lang="en-US"/>
        </a:p>
      </dgm:t>
    </dgm:pt>
    <dgm:pt modelId="{65D8AC6F-B2AC-4D9C-8AA5-900107C74516}" type="sibTrans" cxnId="{4ABF6010-6319-4065-A141-3DFD30C6A18F}">
      <dgm:prSet/>
      <dgm:spPr/>
      <dgm:t>
        <a:bodyPr/>
        <a:lstStyle/>
        <a:p>
          <a:endParaRPr lang="en-US"/>
        </a:p>
      </dgm:t>
    </dgm:pt>
    <dgm:pt modelId="{434301C8-5FF2-4F82-ADEE-A0A024F10811}">
      <dgm:prSet/>
      <dgm:spPr/>
      <dgm:t>
        <a:bodyPr/>
        <a:lstStyle/>
        <a:p>
          <a:endParaRPr lang="en-US" dirty="0"/>
        </a:p>
      </dgm:t>
    </dgm:pt>
    <dgm:pt modelId="{3D0EBEF8-CA06-46A7-8C4D-3AE0870F7FC4}" type="parTrans" cxnId="{1E732648-1E44-435C-9C28-596E8F3D33F1}">
      <dgm:prSet/>
      <dgm:spPr/>
      <dgm:t>
        <a:bodyPr/>
        <a:lstStyle/>
        <a:p>
          <a:endParaRPr lang="en-US"/>
        </a:p>
      </dgm:t>
    </dgm:pt>
    <dgm:pt modelId="{6BC02FE8-C6D3-4727-A9CB-E13E1CE2E1A4}" type="sibTrans" cxnId="{1E732648-1E44-435C-9C28-596E8F3D33F1}">
      <dgm:prSet/>
      <dgm:spPr/>
      <dgm:t>
        <a:bodyPr/>
        <a:lstStyle/>
        <a:p>
          <a:endParaRPr lang="en-US"/>
        </a:p>
      </dgm:t>
    </dgm:pt>
    <dgm:pt modelId="{A1B93DA2-FEF8-4906-8DA5-EA9B1D541346}" type="pres">
      <dgm:prSet presAssocID="{771F15FE-A964-424B-9A4C-F222C2EBB744}" presName="root" presStyleCnt="0">
        <dgm:presLayoutVars>
          <dgm:dir/>
          <dgm:resizeHandles val="exact"/>
        </dgm:presLayoutVars>
      </dgm:prSet>
      <dgm:spPr/>
    </dgm:pt>
    <dgm:pt modelId="{B41141D1-3DF1-4EE3-AD7D-A9C7BCB05196}" type="pres">
      <dgm:prSet presAssocID="{529E50BF-EB9F-4BD8-8F01-2820964924B3}" presName="compNode" presStyleCnt="0"/>
      <dgm:spPr/>
    </dgm:pt>
    <dgm:pt modelId="{37AA0D0A-1DC6-4A18-B65F-E1279CB06495}" type="pres">
      <dgm:prSet presAssocID="{529E50BF-EB9F-4BD8-8F01-2820964924B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8687340F-0F1C-4EE0-A6C9-E594A0DDC280}" type="pres">
      <dgm:prSet presAssocID="{529E50BF-EB9F-4BD8-8F01-2820964924B3}" presName="spaceRect" presStyleCnt="0"/>
      <dgm:spPr/>
    </dgm:pt>
    <dgm:pt modelId="{4346D140-0D86-43BA-901B-9255B7FF1847}" type="pres">
      <dgm:prSet presAssocID="{529E50BF-EB9F-4BD8-8F01-2820964924B3}" presName="textRect" presStyleLbl="revTx" presStyleIdx="0" presStyleCnt="2">
        <dgm:presLayoutVars>
          <dgm:chMax val="1"/>
          <dgm:chPref val="1"/>
        </dgm:presLayoutVars>
      </dgm:prSet>
      <dgm:spPr/>
    </dgm:pt>
    <dgm:pt modelId="{F4598A8F-557B-4748-BE9C-278A7D057C94}" type="pres">
      <dgm:prSet presAssocID="{65D8AC6F-B2AC-4D9C-8AA5-900107C74516}" presName="sibTrans" presStyleCnt="0"/>
      <dgm:spPr/>
    </dgm:pt>
    <dgm:pt modelId="{E7A7858E-95B6-49B6-A2DB-5F75DC1A2FD4}" type="pres">
      <dgm:prSet presAssocID="{434301C8-5FF2-4F82-ADEE-A0A024F10811}" presName="compNode" presStyleCnt="0"/>
      <dgm:spPr/>
    </dgm:pt>
    <dgm:pt modelId="{B930EC3C-E831-432C-82E9-FE9D373F9B98}" type="pres">
      <dgm:prSet presAssocID="{434301C8-5FF2-4F82-ADEE-A0A024F1081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76D7603B-A172-4276-8484-49F690C827F0}" type="pres">
      <dgm:prSet presAssocID="{434301C8-5FF2-4F82-ADEE-A0A024F10811}" presName="spaceRect" presStyleCnt="0"/>
      <dgm:spPr/>
    </dgm:pt>
    <dgm:pt modelId="{78C65C46-F164-4D79-8C0F-1F9BB2C74BF3}" type="pres">
      <dgm:prSet presAssocID="{434301C8-5FF2-4F82-ADEE-A0A024F10811}" presName="textRect" presStyleLbl="revTx" presStyleIdx="1" presStyleCnt="2">
        <dgm:presLayoutVars>
          <dgm:chMax val="1"/>
          <dgm:chPref val="1"/>
        </dgm:presLayoutVars>
      </dgm:prSet>
      <dgm:spPr/>
    </dgm:pt>
  </dgm:ptLst>
  <dgm:cxnLst>
    <dgm:cxn modelId="{4ABF6010-6319-4065-A141-3DFD30C6A18F}" srcId="{771F15FE-A964-424B-9A4C-F222C2EBB744}" destId="{529E50BF-EB9F-4BD8-8F01-2820964924B3}" srcOrd="0" destOrd="0" parTransId="{C700E56E-A9CF-405A-868D-65D7C3A634A4}" sibTransId="{65D8AC6F-B2AC-4D9C-8AA5-900107C74516}"/>
    <dgm:cxn modelId="{1E732648-1E44-435C-9C28-596E8F3D33F1}" srcId="{771F15FE-A964-424B-9A4C-F222C2EBB744}" destId="{434301C8-5FF2-4F82-ADEE-A0A024F10811}" srcOrd="1" destOrd="0" parTransId="{3D0EBEF8-CA06-46A7-8C4D-3AE0870F7FC4}" sibTransId="{6BC02FE8-C6D3-4727-A9CB-E13E1CE2E1A4}"/>
    <dgm:cxn modelId="{17E03E75-AB15-4B0C-95F0-88D687769868}" type="presOf" srcId="{771F15FE-A964-424B-9A4C-F222C2EBB744}" destId="{A1B93DA2-FEF8-4906-8DA5-EA9B1D541346}" srcOrd="0" destOrd="0" presId="urn:microsoft.com/office/officeart/2018/2/layout/IconLabelList"/>
    <dgm:cxn modelId="{0E8C65C3-B773-43F7-90E4-327B176F344D}" type="presOf" srcId="{529E50BF-EB9F-4BD8-8F01-2820964924B3}" destId="{4346D140-0D86-43BA-901B-9255B7FF1847}" srcOrd="0" destOrd="0" presId="urn:microsoft.com/office/officeart/2018/2/layout/IconLabelList"/>
    <dgm:cxn modelId="{E9837DFE-DF57-40AD-AF85-724C9802D363}" type="presOf" srcId="{434301C8-5FF2-4F82-ADEE-A0A024F10811}" destId="{78C65C46-F164-4D79-8C0F-1F9BB2C74BF3}" srcOrd="0" destOrd="0" presId="urn:microsoft.com/office/officeart/2018/2/layout/IconLabelList"/>
    <dgm:cxn modelId="{9718EBEF-B438-4C29-A1A3-519273D043CA}" type="presParOf" srcId="{A1B93DA2-FEF8-4906-8DA5-EA9B1D541346}" destId="{B41141D1-3DF1-4EE3-AD7D-A9C7BCB05196}" srcOrd="0" destOrd="0" presId="urn:microsoft.com/office/officeart/2018/2/layout/IconLabelList"/>
    <dgm:cxn modelId="{441B5EC5-228E-4932-B48D-6CB2B5C219B5}" type="presParOf" srcId="{B41141D1-3DF1-4EE3-AD7D-A9C7BCB05196}" destId="{37AA0D0A-1DC6-4A18-B65F-E1279CB06495}" srcOrd="0" destOrd="0" presId="urn:microsoft.com/office/officeart/2018/2/layout/IconLabelList"/>
    <dgm:cxn modelId="{5B3472F3-9D05-4B09-820F-C5084BCC4304}" type="presParOf" srcId="{B41141D1-3DF1-4EE3-AD7D-A9C7BCB05196}" destId="{8687340F-0F1C-4EE0-A6C9-E594A0DDC280}" srcOrd="1" destOrd="0" presId="urn:microsoft.com/office/officeart/2018/2/layout/IconLabelList"/>
    <dgm:cxn modelId="{1CE637F2-9DD3-425A-A2EF-FDD4FD009DD0}" type="presParOf" srcId="{B41141D1-3DF1-4EE3-AD7D-A9C7BCB05196}" destId="{4346D140-0D86-43BA-901B-9255B7FF1847}" srcOrd="2" destOrd="0" presId="urn:microsoft.com/office/officeart/2018/2/layout/IconLabelList"/>
    <dgm:cxn modelId="{92A0499E-6B9C-41B3-B2B7-A2C89F183ECD}" type="presParOf" srcId="{A1B93DA2-FEF8-4906-8DA5-EA9B1D541346}" destId="{F4598A8F-557B-4748-BE9C-278A7D057C94}" srcOrd="1" destOrd="0" presId="urn:microsoft.com/office/officeart/2018/2/layout/IconLabelList"/>
    <dgm:cxn modelId="{3AC032C4-EFC4-474C-97C2-9E464EE881D0}" type="presParOf" srcId="{A1B93DA2-FEF8-4906-8DA5-EA9B1D541346}" destId="{E7A7858E-95B6-49B6-A2DB-5F75DC1A2FD4}" srcOrd="2" destOrd="0" presId="urn:microsoft.com/office/officeart/2018/2/layout/IconLabelList"/>
    <dgm:cxn modelId="{7BBE76C2-327D-4A19-8030-03ED6E3D1254}" type="presParOf" srcId="{E7A7858E-95B6-49B6-A2DB-5F75DC1A2FD4}" destId="{B930EC3C-E831-432C-82E9-FE9D373F9B98}" srcOrd="0" destOrd="0" presId="urn:microsoft.com/office/officeart/2018/2/layout/IconLabelList"/>
    <dgm:cxn modelId="{1C0478D7-1556-442A-A8F8-B1274B024196}" type="presParOf" srcId="{E7A7858E-95B6-49B6-A2DB-5F75DC1A2FD4}" destId="{76D7603B-A172-4276-8484-49F690C827F0}" srcOrd="1" destOrd="0" presId="urn:microsoft.com/office/officeart/2018/2/layout/IconLabelList"/>
    <dgm:cxn modelId="{5EF3DB6A-4EB5-4FEE-9434-C83AC6F7F53D}" type="presParOf" srcId="{E7A7858E-95B6-49B6-A2DB-5F75DC1A2FD4}" destId="{78C65C46-F164-4D79-8C0F-1F9BB2C74BF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1597E0-B01A-4BB2-B5CE-D99709C28D9B}" type="doc">
      <dgm:prSet loTypeId="urn:microsoft.com/office/officeart/2005/8/layout/hierarchy1" loCatId="hierarchy" qsTypeId="urn:microsoft.com/office/officeart/2005/8/quickstyle/simple5" qsCatId="simple" csTypeId="urn:microsoft.com/office/officeart/2005/8/colors/accent3_2" csCatId="accent3" phldr="1"/>
      <dgm:spPr/>
      <dgm:t>
        <a:bodyPr/>
        <a:lstStyle/>
        <a:p>
          <a:endParaRPr lang="en-US"/>
        </a:p>
      </dgm:t>
    </dgm:pt>
    <dgm:pt modelId="{F36F7814-5325-4936-B295-42589F82725B}">
      <dgm:prSet phldr="0"/>
      <dgm:spPr/>
      <dgm:t>
        <a:bodyPr/>
        <a:lstStyle/>
        <a:p>
          <a:pPr rtl="0">
            <a:lnSpc>
              <a:spcPct val="100000"/>
            </a:lnSpc>
          </a:pPr>
          <a:r>
            <a:rPr lang="en-US" dirty="0">
              <a:latin typeface="Aptos Display" panose="020F0302020204030204"/>
            </a:rPr>
            <a:t>How language shapes perception and action</a:t>
          </a:r>
          <a:endParaRPr lang="en-US" dirty="0"/>
        </a:p>
      </dgm:t>
    </dgm:pt>
    <dgm:pt modelId="{EECC00B9-8C54-4BDD-BE67-FACBD2E0A2D0}" type="parTrans" cxnId="{29AC44A7-8A27-4197-89DD-FC7CB1975B91}">
      <dgm:prSet/>
      <dgm:spPr/>
      <dgm:t>
        <a:bodyPr/>
        <a:lstStyle/>
        <a:p>
          <a:endParaRPr lang="en-US"/>
        </a:p>
      </dgm:t>
    </dgm:pt>
    <dgm:pt modelId="{0844FC6A-FDA5-41CC-B21E-63B6D68A585B}" type="sibTrans" cxnId="{29AC44A7-8A27-4197-89DD-FC7CB1975B91}">
      <dgm:prSet/>
      <dgm:spPr/>
      <dgm:t>
        <a:bodyPr/>
        <a:lstStyle/>
        <a:p>
          <a:endParaRPr lang="en-US"/>
        </a:p>
      </dgm:t>
    </dgm:pt>
    <dgm:pt modelId="{16E8F939-D98B-4F75-BA79-55C36F6E5447}">
      <dgm:prSet phldr="0"/>
      <dgm:spPr/>
      <dgm:t>
        <a:bodyPr/>
        <a:lstStyle/>
        <a:p>
          <a:pPr rtl="0">
            <a:lnSpc>
              <a:spcPct val="100000"/>
            </a:lnSpc>
          </a:pPr>
          <a:r>
            <a:rPr lang="en-US" dirty="0">
              <a:latin typeface="Aptos Display" panose="020F0302020204030204"/>
            </a:rPr>
            <a:t>Internal (organizational culture, communication) and external factors</a:t>
          </a:r>
        </a:p>
      </dgm:t>
    </dgm:pt>
    <dgm:pt modelId="{D332D12C-52B1-4159-BE7D-547C093FB32A}" type="parTrans" cxnId="{46E34B60-C42A-44B8-A575-62F2117262D6}">
      <dgm:prSet/>
      <dgm:spPr/>
    </dgm:pt>
    <dgm:pt modelId="{7CCF20E5-0981-438C-89AA-AC574FCED81B}" type="sibTrans" cxnId="{46E34B60-C42A-44B8-A575-62F2117262D6}">
      <dgm:prSet/>
      <dgm:spPr/>
      <dgm:t>
        <a:bodyPr/>
        <a:lstStyle/>
        <a:p>
          <a:endParaRPr lang="en-US"/>
        </a:p>
      </dgm:t>
    </dgm:pt>
    <dgm:pt modelId="{33F7D1D3-7F6C-440D-9C17-D0711874ACEE}" type="pres">
      <dgm:prSet presAssocID="{7D1597E0-B01A-4BB2-B5CE-D99709C28D9B}" presName="hierChild1" presStyleCnt="0">
        <dgm:presLayoutVars>
          <dgm:chPref val="1"/>
          <dgm:dir/>
          <dgm:animOne val="branch"/>
          <dgm:animLvl val="lvl"/>
          <dgm:resizeHandles/>
        </dgm:presLayoutVars>
      </dgm:prSet>
      <dgm:spPr/>
    </dgm:pt>
    <dgm:pt modelId="{706B6EBB-2CC7-4810-816E-9C544F4751BF}" type="pres">
      <dgm:prSet presAssocID="{16E8F939-D98B-4F75-BA79-55C36F6E5447}" presName="hierRoot1" presStyleCnt="0"/>
      <dgm:spPr/>
    </dgm:pt>
    <dgm:pt modelId="{91B3A324-854D-45E4-8420-426FD858D25F}" type="pres">
      <dgm:prSet presAssocID="{16E8F939-D98B-4F75-BA79-55C36F6E5447}" presName="composite" presStyleCnt="0"/>
      <dgm:spPr/>
    </dgm:pt>
    <dgm:pt modelId="{8707BB28-29C8-4FF3-9E1A-34762A7906D8}" type="pres">
      <dgm:prSet presAssocID="{16E8F939-D98B-4F75-BA79-55C36F6E5447}" presName="background" presStyleLbl="node0" presStyleIdx="0" presStyleCnt="2"/>
      <dgm:spPr/>
    </dgm:pt>
    <dgm:pt modelId="{DEDCDB9A-995D-4900-9336-FEC33F8F9304}" type="pres">
      <dgm:prSet presAssocID="{16E8F939-D98B-4F75-BA79-55C36F6E5447}" presName="text" presStyleLbl="fgAcc0" presStyleIdx="0" presStyleCnt="2">
        <dgm:presLayoutVars>
          <dgm:chPref val="3"/>
        </dgm:presLayoutVars>
      </dgm:prSet>
      <dgm:spPr/>
    </dgm:pt>
    <dgm:pt modelId="{AAE2E912-795E-4B54-A301-C82C9BA24051}" type="pres">
      <dgm:prSet presAssocID="{16E8F939-D98B-4F75-BA79-55C36F6E5447}" presName="hierChild2" presStyleCnt="0"/>
      <dgm:spPr/>
    </dgm:pt>
    <dgm:pt modelId="{3F774CC2-2ABB-4707-B45F-3707DB4793BE}" type="pres">
      <dgm:prSet presAssocID="{F36F7814-5325-4936-B295-42589F82725B}" presName="hierRoot1" presStyleCnt="0"/>
      <dgm:spPr/>
    </dgm:pt>
    <dgm:pt modelId="{8D2E1AB1-9FC2-427D-BC69-7B9FE3DB223A}" type="pres">
      <dgm:prSet presAssocID="{F36F7814-5325-4936-B295-42589F82725B}" presName="composite" presStyleCnt="0"/>
      <dgm:spPr/>
    </dgm:pt>
    <dgm:pt modelId="{175BEA3E-989B-48A7-B6D0-A6BE81DE2859}" type="pres">
      <dgm:prSet presAssocID="{F36F7814-5325-4936-B295-42589F82725B}" presName="background" presStyleLbl="node0" presStyleIdx="1" presStyleCnt="2"/>
      <dgm:spPr/>
    </dgm:pt>
    <dgm:pt modelId="{FAD532BD-13B3-426F-87C2-3558EFA550FB}" type="pres">
      <dgm:prSet presAssocID="{F36F7814-5325-4936-B295-42589F82725B}" presName="text" presStyleLbl="fgAcc0" presStyleIdx="1" presStyleCnt="2">
        <dgm:presLayoutVars>
          <dgm:chPref val="3"/>
        </dgm:presLayoutVars>
      </dgm:prSet>
      <dgm:spPr/>
    </dgm:pt>
    <dgm:pt modelId="{BE268801-CC24-4D74-88A7-D9766F8102B7}" type="pres">
      <dgm:prSet presAssocID="{F36F7814-5325-4936-B295-42589F82725B}" presName="hierChild2" presStyleCnt="0"/>
      <dgm:spPr/>
    </dgm:pt>
  </dgm:ptLst>
  <dgm:cxnLst>
    <dgm:cxn modelId="{2C078D1B-4011-46FA-AA9A-F663A6073A5F}" type="presOf" srcId="{16E8F939-D98B-4F75-BA79-55C36F6E5447}" destId="{DEDCDB9A-995D-4900-9336-FEC33F8F9304}" srcOrd="0" destOrd="0" presId="urn:microsoft.com/office/officeart/2005/8/layout/hierarchy1"/>
    <dgm:cxn modelId="{CACB4D2C-F948-463D-AE24-BDFC428DF3E5}" type="presOf" srcId="{F36F7814-5325-4936-B295-42589F82725B}" destId="{FAD532BD-13B3-426F-87C2-3558EFA550FB}" srcOrd="0" destOrd="0" presId="urn:microsoft.com/office/officeart/2005/8/layout/hierarchy1"/>
    <dgm:cxn modelId="{46E34B60-C42A-44B8-A575-62F2117262D6}" srcId="{7D1597E0-B01A-4BB2-B5CE-D99709C28D9B}" destId="{16E8F939-D98B-4F75-BA79-55C36F6E5447}" srcOrd="0" destOrd="0" parTransId="{D332D12C-52B1-4159-BE7D-547C093FB32A}" sibTransId="{7CCF20E5-0981-438C-89AA-AC574FCED81B}"/>
    <dgm:cxn modelId="{DC876863-73ED-4FF1-9A54-B46D0D23C49A}" type="presOf" srcId="{7D1597E0-B01A-4BB2-B5CE-D99709C28D9B}" destId="{33F7D1D3-7F6C-440D-9C17-D0711874ACEE}" srcOrd="0" destOrd="0" presId="urn:microsoft.com/office/officeart/2005/8/layout/hierarchy1"/>
    <dgm:cxn modelId="{29AC44A7-8A27-4197-89DD-FC7CB1975B91}" srcId="{7D1597E0-B01A-4BB2-B5CE-D99709C28D9B}" destId="{F36F7814-5325-4936-B295-42589F82725B}" srcOrd="1" destOrd="0" parTransId="{EECC00B9-8C54-4BDD-BE67-FACBD2E0A2D0}" sibTransId="{0844FC6A-FDA5-41CC-B21E-63B6D68A585B}"/>
    <dgm:cxn modelId="{7A249318-BF63-4E3E-BF21-2DB1C65E7DC4}" type="presParOf" srcId="{33F7D1D3-7F6C-440D-9C17-D0711874ACEE}" destId="{706B6EBB-2CC7-4810-816E-9C544F4751BF}" srcOrd="0" destOrd="0" presId="urn:microsoft.com/office/officeart/2005/8/layout/hierarchy1"/>
    <dgm:cxn modelId="{5467CA8C-11C9-4253-A9E0-96E2C7EEF4FD}" type="presParOf" srcId="{706B6EBB-2CC7-4810-816E-9C544F4751BF}" destId="{91B3A324-854D-45E4-8420-426FD858D25F}" srcOrd="0" destOrd="0" presId="urn:microsoft.com/office/officeart/2005/8/layout/hierarchy1"/>
    <dgm:cxn modelId="{31564D78-FCBD-418C-8E9F-03D0FC64B144}" type="presParOf" srcId="{91B3A324-854D-45E4-8420-426FD858D25F}" destId="{8707BB28-29C8-4FF3-9E1A-34762A7906D8}" srcOrd="0" destOrd="0" presId="urn:microsoft.com/office/officeart/2005/8/layout/hierarchy1"/>
    <dgm:cxn modelId="{DF390105-40F5-4521-9255-60DEA0AEB9D7}" type="presParOf" srcId="{91B3A324-854D-45E4-8420-426FD858D25F}" destId="{DEDCDB9A-995D-4900-9336-FEC33F8F9304}" srcOrd="1" destOrd="0" presId="urn:microsoft.com/office/officeart/2005/8/layout/hierarchy1"/>
    <dgm:cxn modelId="{125396D8-DC8E-4F69-9949-232264825CE3}" type="presParOf" srcId="{706B6EBB-2CC7-4810-816E-9C544F4751BF}" destId="{AAE2E912-795E-4B54-A301-C82C9BA24051}" srcOrd="1" destOrd="0" presId="urn:microsoft.com/office/officeart/2005/8/layout/hierarchy1"/>
    <dgm:cxn modelId="{55B96813-5C4F-46D4-8769-78C75D395CBE}" type="presParOf" srcId="{33F7D1D3-7F6C-440D-9C17-D0711874ACEE}" destId="{3F774CC2-2ABB-4707-B45F-3707DB4793BE}" srcOrd="1" destOrd="0" presId="urn:microsoft.com/office/officeart/2005/8/layout/hierarchy1"/>
    <dgm:cxn modelId="{AEC0AE0E-FFCC-4B8D-AA12-958FBB131422}" type="presParOf" srcId="{3F774CC2-2ABB-4707-B45F-3707DB4793BE}" destId="{8D2E1AB1-9FC2-427D-BC69-7B9FE3DB223A}" srcOrd="0" destOrd="0" presId="urn:microsoft.com/office/officeart/2005/8/layout/hierarchy1"/>
    <dgm:cxn modelId="{C3FF5183-9770-41F3-B061-40D129C08C11}" type="presParOf" srcId="{8D2E1AB1-9FC2-427D-BC69-7B9FE3DB223A}" destId="{175BEA3E-989B-48A7-B6D0-A6BE81DE2859}" srcOrd="0" destOrd="0" presId="urn:microsoft.com/office/officeart/2005/8/layout/hierarchy1"/>
    <dgm:cxn modelId="{7A348592-36D1-4558-B4B6-DE30AD6F3F10}" type="presParOf" srcId="{8D2E1AB1-9FC2-427D-BC69-7B9FE3DB223A}" destId="{FAD532BD-13B3-426F-87C2-3558EFA550FB}" srcOrd="1" destOrd="0" presId="urn:microsoft.com/office/officeart/2005/8/layout/hierarchy1"/>
    <dgm:cxn modelId="{70B98708-50FD-438E-B8D5-CD0222D0324E}" type="presParOf" srcId="{3F774CC2-2ABB-4707-B45F-3707DB4793BE}" destId="{BE268801-CC24-4D74-88A7-D9766F8102B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089DC-A063-4E4C-AE2E-1FA42F107E39}">
      <dsp:nvSpPr>
        <dsp:cNvPr id="0" name=""/>
        <dsp:cNvSpPr/>
      </dsp:nvSpPr>
      <dsp:spPr>
        <a:xfrm>
          <a:off x="377544" y="1240279"/>
          <a:ext cx="609082" cy="6090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BC75CC-3373-470B-ACDD-CF39FD319799}">
      <dsp:nvSpPr>
        <dsp:cNvPr id="0" name=""/>
        <dsp:cNvSpPr/>
      </dsp:nvSpPr>
      <dsp:spPr>
        <a:xfrm>
          <a:off x="5327" y="2096249"/>
          <a:ext cx="1353515" cy="778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Aptos Display" panose="020F0302020204030204"/>
            </a:rPr>
            <a:t>Critical thinking is a reflective process of analyzing and evaluating information to make informed judgements. It includes the following key aspects:</a:t>
          </a:r>
        </a:p>
      </dsp:txBody>
      <dsp:txXfrm>
        <a:off x="5327" y="2096249"/>
        <a:ext cx="1353515" cy="778271"/>
      </dsp:txXfrm>
    </dsp:sp>
    <dsp:sp modelId="{6EFF0477-0EFF-4A02-BE06-D563C40B475E}">
      <dsp:nvSpPr>
        <dsp:cNvPr id="0" name=""/>
        <dsp:cNvSpPr/>
      </dsp:nvSpPr>
      <dsp:spPr>
        <a:xfrm>
          <a:off x="1967925" y="1240279"/>
          <a:ext cx="609082" cy="609082"/>
        </a:xfrm>
        <a:prstGeom prst="rect">
          <a:avLst/>
        </a:prstGeom>
        <a:solidFill>
          <a:schemeClr val="dk2">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3B91DC-D160-43E1-B71D-B1C7885D6E7E}">
      <dsp:nvSpPr>
        <dsp:cNvPr id="0" name=""/>
        <dsp:cNvSpPr/>
      </dsp:nvSpPr>
      <dsp:spPr>
        <a:xfrm>
          <a:off x="1595708" y="2096249"/>
          <a:ext cx="1353515" cy="778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Aptos Display" panose="020F0302020204030204"/>
            </a:rPr>
            <a:t>1. Analysis</a:t>
          </a:r>
        </a:p>
      </dsp:txBody>
      <dsp:txXfrm>
        <a:off x="1595708" y="2096249"/>
        <a:ext cx="1353515" cy="778271"/>
      </dsp:txXfrm>
    </dsp:sp>
    <dsp:sp modelId="{52B8DBC7-B833-4DD2-9E80-86A468D425D4}">
      <dsp:nvSpPr>
        <dsp:cNvPr id="0" name=""/>
        <dsp:cNvSpPr/>
      </dsp:nvSpPr>
      <dsp:spPr>
        <a:xfrm>
          <a:off x="3558306" y="1240279"/>
          <a:ext cx="609082" cy="609082"/>
        </a:xfrm>
        <a:prstGeom prst="rect">
          <a:avLst/>
        </a:prstGeom>
        <a:solidFill>
          <a:schemeClr val="dk2">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E0C3C-8E7A-419D-B574-764EDA50310E}">
      <dsp:nvSpPr>
        <dsp:cNvPr id="0" name=""/>
        <dsp:cNvSpPr/>
      </dsp:nvSpPr>
      <dsp:spPr>
        <a:xfrm>
          <a:off x="3186089" y="2096249"/>
          <a:ext cx="1353515" cy="778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Aptos Display" panose="020F0302020204030204"/>
            </a:rPr>
            <a:t>2. Evaluation</a:t>
          </a:r>
        </a:p>
      </dsp:txBody>
      <dsp:txXfrm>
        <a:off x="3186089" y="2096249"/>
        <a:ext cx="1353515" cy="778271"/>
      </dsp:txXfrm>
    </dsp:sp>
    <dsp:sp modelId="{32311FB6-3420-407E-B7BF-BD7420D3E9AC}">
      <dsp:nvSpPr>
        <dsp:cNvPr id="0" name=""/>
        <dsp:cNvSpPr/>
      </dsp:nvSpPr>
      <dsp:spPr>
        <a:xfrm>
          <a:off x="5148686" y="1240279"/>
          <a:ext cx="609082" cy="609082"/>
        </a:xfrm>
        <a:prstGeom prst="rect">
          <a:avLst/>
        </a:prstGeom>
        <a:solidFill>
          <a:schemeClr val="dk2">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E803D6-A06C-4774-BE1E-11776AEE6AF6}">
      <dsp:nvSpPr>
        <dsp:cNvPr id="0" name=""/>
        <dsp:cNvSpPr/>
      </dsp:nvSpPr>
      <dsp:spPr>
        <a:xfrm>
          <a:off x="4776470" y="2096249"/>
          <a:ext cx="1353515" cy="778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Aptos Display" panose="020F0302020204030204"/>
            </a:rPr>
            <a:t>3. Inference</a:t>
          </a:r>
        </a:p>
      </dsp:txBody>
      <dsp:txXfrm>
        <a:off x="4776470" y="2096249"/>
        <a:ext cx="1353515" cy="778271"/>
      </dsp:txXfrm>
    </dsp:sp>
    <dsp:sp modelId="{8CFF45D4-09C5-44BD-A727-C771AF1E7A2B}">
      <dsp:nvSpPr>
        <dsp:cNvPr id="0" name=""/>
        <dsp:cNvSpPr/>
      </dsp:nvSpPr>
      <dsp:spPr>
        <a:xfrm>
          <a:off x="6739067" y="1240279"/>
          <a:ext cx="609082" cy="609082"/>
        </a:xfrm>
        <a:prstGeom prst="rect">
          <a:avLst/>
        </a:prstGeom>
        <a:solidFill>
          <a:schemeClr val="dk2">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0F5C08-3383-4234-A44A-E71054F80F00}">
      <dsp:nvSpPr>
        <dsp:cNvPr id="0" name=""/>
        <dsp:cNvSpPr/>
      </dsp:nvSpPr>
      <dsp:spPr>
        <a:xfrm>
          <a:off x="6366850" y="2096249"/>
          <a:ext cx="1353515" cy="778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Aptos Display" panose="020F0302020204030204"/>
            </a:rPr>
            <a:t>4. Interpretation </a:t>
          </a:r>
        </a:p>
      </dsp:txBody>
      <dsp:txXfrm>
        <a:off x="6366850" y="2096249"/>
        <a:ext cx="1353515" cy="778271"/>
      </dsp:txXfrm>
    </dsp:sp>
    <dsp:sp modelId="{1E63E324-A0A3-40A1-9FA3-149E3D835009}">
      <dsp:nvSpPr>
        <dsp:cNvPr id="0" name=""/>
        <dsp:cNvSpPr/>
      </dsp:nvSpPr>
      <dsp:spPr>
        <a:xfrm>
          <a:off x="8329448" y="1240279"/>
          <a:ext cx="609082" cy="609082"/>
        </a:xfrm>
        <a:prstGeom prst="rect">
          <a:avLst/>
        </a:prstGeom>
        <a:solidFill>
          <a:schemeClr val="dk2">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6951F8-B385-4E03-B5A4-85024C264D9C}">
      <dsp:nvSpPr>
        <dsp:cNvPr id="0" name=""/>
        <dsp:cNvSpPr/>
      </dsp:nvSpPr>
      <dsp:spPr>
        <a:xfrm>
          <a:off x="7957231" y="2096249"/>
          <a:ext cx="1353515" cy="778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latin typeface="Aptos Display" panose="020F0302020204030204"/>
            </a:rPr>
            <a:t>5. Problem Solving</a:t>
          </a:r>
          <a:endParaRPr lang="en-US" sz="1100" kern="1200" dirty="0"/>
        </a:p>
      </dsp:txBody>
      <dsp:txXfrm>
        <a:off x="7957231" y="2096249"/>
        <a:ext cx="1353515" cy="7782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A0D0A-1DC6-4A18-B65F-E1279CB06495}">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46D140-0D86-43BA-901B-9255B7FF1847}">
      <dsp:nvSpPr>
        <dsp:cNvPr id="0" name=""/>
        <dsp:cNvSpPr/>
      </dsp:nvSpPr>
      <dsp:spPr>
        <a:xfrm>
          <a:off x="559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Ethical responsibilities in communication</a:t>
          </a:r>
        </a:p>
      </dsp:txBody>
      <dsp:txXfrm>
        <a:off x="559800" y="2821519"/>
        <a:ext cx="4320000" cy="720000"/>
      </dsp:txXfrm>
    </dsp:sp>
    <dsp:sp modelId="{B930EC3C-E831-432C-82E9-FE9D373F9B98}">
      <dsp:nvSpPr>
        <dsp:cNvPr id="0" name=""/>
        <dsp:cNvSpPr/>
      </dsp:nvSpPr>
      <dsp:spPr>
        <a:xfrm>
          <a:off x="6823800" y="40735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C65C46-F164-4D79-8C0F-1F9BB2C74BF3}">
      <dsp:nvSpPr>
        <dsp:cNvPr id="0" name=""/>
        <dsp:cNvSpPr/>
      </dsp:nvSpPr>
      <dsp:spPr>
        <a:xfrm>
          <a:off x="5635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endParaRPr lang="en-US" sz="2500" kern="1200" dirty="0"/>
        </a:p>
      </dsp:txBody>
      <dsp:txXfrm>
        <a:off x="5635800" y="282151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7BB28-29C8-4FF3-9E1A-34762A7906D8}">
      <dsp:nvSpPr>
        <dsp:cNvPr id="0" name=""/>
        <dsp:cNvSpPr/>
      </dsp:nvSpPr>
      <dsp:spPr>
        <a:xfrm>
          <a:off x="649" y="1115031"/>
          <a:ext cx="2281360" cy="144866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EDCDB9A-995D-4900-9336-FEC33F8F9304}">
      <dsp:nvSpPr>
        <dsp:cNvPr id="0" name=""/>
        <dsp:cNvSpPr/>
      </dsp:nvSpPr>
      <dsp:spPr>
        <a:xfrm>
          <a:off x="254134" y="1355842"/>
          <a:ext cx="2281360" cy="144866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100000"/>
            </a:lnSpc>
            <a:spcBef>
              <a:spcPct val="0"/>
            </a:spcBef>
            <a:spcAft>
              <a:spcPct val="35000"/>
            </a:spcAft>
            <a:buNone/>
          </a:pPr>
          <a:r>
            <a:rPr lang="en-US" sz="1700" kern="1200" dirty="0">
              <a:latin typeface="Aptos Display" panose="020F0302020204030204"/>
            </a:rPr>
            <a:t>Internal (organizational culture, communication) and external factors</a:t>
          </a:r>
        </a:p>
      </dsp:txBody>
      <dsp:txXfrm>
        <a:off x="296564" y="1398272"/>
        <a:ext cx="2196500" cy="1363804"/>
      </dsp:txXfrm>
    </dsp:sp>
    <dsp:sp modelId="{175BEA3E-989B-48A7-B6D0-A6BE81DE2859}">
      <dsp:nvSpPr>
        <dsp:cNvPr id="0" name=""/>
        <dsp:cNvSpPr/>
      </dsp:nvSpPr>
      <dsp:spPr>
        <a:xfrm>
          <a:off x="2788979" y="1115031"/>
          <a:ext cx="2281360" cy="144866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AD532BD-13B3-426F-87C2-3558EFA550FB}">
      <dsp:nvSpPr>
        <dsp:cNvPr id="0" name=""/>
        <dsp:cNvSpPr/>
      </dsp:nvSpPr>
      <dsp:spPr>
        <a:xfrm>
          <a:off x="3042464" y="1355842"/>
          <a:ext cx="2281360" cy="144866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100000"/>
            </a:lnSpc>
            <a:spcBef>
              <a:spcPct val="0"/>
            </a:spcBef>
            <a:spcAft>
              <a:spcPct val="35000"/>
            </a:spcAft>
            <a:buNone/>
          </a:pPr>
          <a:r>
            <a:rPr lang="en-US" sz="1700" kern="1200" dirty="0">
              <a:latin typeface="Aptos Display" panose="020F0302020204030204"/>
            </a:rPr>
            <a:t>How language shapes perception and action</a:t>
          </a:r>
          <a:endParaRPr lang="en-US" sz="1700" kern="1200" dirty="0"/>
        </a:p>
      </dsp:txBody>
      <dsp:txXfrm>
        <a:off x="3084894" y="1398272"/>
        <a:ext cx="2196500" cy="136380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8DD02-B99F-4871-928A-C9226EB1F4D2}" type="datetimeFigureOut">
              <a:t>6/22/2025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8D713-D0D8-4763-B76F-5D6B384633A8}" type="slidenum">
              <a:t>‹#›</a:t>
            </a:fld>
            <a:endParaRPr lang="en-US"/>
          </a:p>
        </p:txBody>
      </p:sp>
    </p:spTree>
    <p:extLst>
      <p:ext uri="{BB962C8B-B14F-4D97-AF65-F5344CB8AC3E}">
        <p14:creationId xmlns:p14="http://schemas.microsoft.com/office/powerpoint/2010/main" val="95378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Hi Everyone! My name is Johanna McDonald. Welcome to my presentation on the Impact of Language on Critical Thinking and Decision Making. </a:t>
            </a:r>
          </a:p>
        </p:txBody>
      </p:sp>
      <p:sp>
        <p:nvSpPr>
          <p:cNvPr id="4" name="Slide Number Placeholder 3"/>
          <p:cNvSpPr>
            <a:spLocks noGrp="1"/>
          </p:cNvSpPr>
          <p:nvPr>
            <p:ph type="sldNum" sz="quarter" idx="5"/>
          </p:nvPr>
        </p:nvSpPr>
        <p:spPr/>
        <p:txBody>
          <a:bodyPr/>
          <a:lstStyle/>
          <a:p>
            <a:fld id="{2198D713-D0D8-4763-B76F-5D6B384633A8}" type="slidenum">
              <a:t>1</a:t>
            </a:fld>
            <a:endParaRPr lang="en-US"/>
          </a:p>
        </p:txBody>
      </p:sp>
    </p:spTree>
    <p:extLst>
      <p:ext uri="{BB962C8B-B14F-4D97-AF65-F5344CB8AC3E}">
        <p14:creationId xmlns:p14="http://schemas.microsoft.com/office/powerpoint/2010/main" val="3990421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factors influence decision implementation, including organizational culture and communication styles. Language impacts how decisions are perceived by stakeholders and can facilitate or hinder implementation efforts. Some communication strategies in implementing decisions are </a:t>
            </a:r>
            <a:endParaRPr lang="en-US" dirty="0">
              <a:ea typeface="Calibri"/>
              <a:cs typeface="Calibri"/>
            </a:endParaRPr>
          </a:p>
          <a:p>
            <a:endParaRPr lang="en-US" dirty="0">
              <a:ea typeface="Calibri"/>
              <a:cs typeface="Calibri"/>
            </a:endParaRPr>
          </a:p>
          <a:p>
            <a:r>
              <a:rPr lang="en-US" dirty="0"/>
              <a:t>1. Clear Messaging: Ensure that the message about the decision is clear, concise, and easily understood. Avoid jargon and ambiguity to prevent misunderstandings.</a:t>
            </a:r>
            <a:br>
              <a:rPr lang="en-US" dirty="0">
                <a:cs typeface="+mn-lt"/>
              </a:rPr>
            </a:br>
            <a:br>
              <a:rPr lang="en-US" dirty="0">
                <a:cs typeface="+mn-lt"/>
              </a:rPr>
            </a:br>
            <a:r>
              <a:rPr lang="en-US" dirty="0"/>
              <a:t>2. Stakeholder Engagement: Involve key stakeholders early in the communication process. This can help gather input, foster buy-in, and reduce resistance to change.</a:t>
            </a:r>
            <a:br>
              <a:rPr lang="en-US" dirty="0">
                <a:cs typeface="+mn-lt"/>
              </a:rPr>
            </a:br>
            <a:br>
              <a:rPr lang="en-US" dirty="0">
                <a:cs typeface="+mn-lt"/>
              </a:rPr>
            </a:br>
            <a:r>
              <a:rPr lang="en-US" dirty="0"/>
              <a:t>3. Multiple Channels: Utilize various communication channels (e.g., emails, meetings, newsletters, intranet) to reach different audiences effectively. Each channel may be more effective for specific groups.</a:t>
            </a:r>
            <a:br>
              <a:rPr lang="en-US" dirty="0">
                <a:cs typeface="+mn-lt"/>
              </a:rPr>
            </a:br>
            <a:br>
              <a:rPr lang="en-US" dirty="0">
                <a:cs typeface="+mn-lt"/>
              </a:rPr>
            </a:br>
            <a:r>
              <a:rPr lang="en-US" dirty="0"/>
              <a:t>4. Feedback Mechanisms: Establish channels for feedback where employees can express concerns, ask questions, and provide input. This encourages open dialogue and helps address any issues promptly.</a:t>
            </a:r>
            <a:br>
              <a:rPr lang="en-US" dirty="0">
                <a:cs typeface="+mn-lt"/>
              </a:rPr>
            </a:br>
            <a:br>
              <a:rPr lang="en-US" dirty="0">
                <a:cs typeface="+mn-lt"/>
              </a:rPr>
            </a:br>
            <a:r>
              <a:rPr lang="en-US" dirty="0"/>
              <a:t>5. Consistency: Maintain consistency in messaging across all communication platforms to reinforce the decision and avoid confusion.</a:t>
            </a:r>
            <a:br>
              <a:rPr lang="en-US" dirty="0">
                <a:cs typeface="+mn-lt"/>
              </a:rPr>
            </a:br>
            <a:br>
              <a:rPr lang="en-US" dirty="0">
                <a:cs typeface="+mn-lt"/>
              </a:rPr>
            </a:br>
            <a:r>
              <a:rPr lang="en-US" dirty="0"/>
              <a:t>6. Visual Aids: Use visual aids like charts, graphs, and infographics to illustrate key points. Visuals can enhance understanding and retention of information.</a:t>
            </a:r>
            <a:br>
              <a:rPr lang="en-US" dirty="0">
                <a:cs typeface="+mn-lt"/>
              </a:rPr>
            </a:br>
            <a:br>
              <a:rPr lang="en-US" dirty="0">
                <a:cs typeface="+mn-lt"/>
              </a:rPr>
            </a:br>
            <a:r>
              <a:rPr lang="en-US" dirty="0"/>
              <a:t>7. Training and Support: Provide training sessions or workshops to help employees understand the changes involved in the decision and how to adapt.</a:t>
            </a:r>
            <a:br>
              <a:rPr lang="en-US" dirty="0">
                <a:cs typeface="+mn-lt"/>
              </a:rPr>
            </a:br>
            <a:br>
              <a:rPr lang="en-US" dirty="0">
                <a:cs typeface="+mn-lt"/>
              </a:rPr>
            </a:br>
            <a:r>
              <a:rPr lang="en-US" dirty="0"/>
              <a:t>8. Follow-Up Communications: After the initial announcement, continue to communicate progress, updates, and outcomes related to the decision to keep stakeholders informed and engaged.</a:t>
            </a:r>
            <a:br>
              <a:rPr lang="en-US" dirty="0">
                <a:cs typeface="+mn-lt"/>
              </a:rPr>
            </a:br>
            <a:br>
              <a:rPr lang="en-US" dirty="0">
                <a:cs typeface="+mn-lt"/>
              </a:rPr>
            </a:br>
            <a:r>
              <a:rPr lang="en-US" dirty="0"/>
              <a:t>9. Empathetic Communication: Acknowledge the emotions and concerns of employees during changes. Show empathy to build trust and reduce anxiety.</a:t>
            </a:r>
            <a:br>
              <a:rPr lang="en-US" dirty="0">
                <a:cs typeface="+mn-lt"/>
              </a:rPr>
            </a:br>
            <a:br>
              <a:rPr lang="en-US" dirty="0">
                <a:cs typeface="+mn-lt"/>
              </a:rPr>
            </a:br>
            <a:r>
              <a:rPr lang="en-US" dirty="0"/>
              <a:t>10. Celebrate Successes: Recognize and celebrate milestones or achievements related to the decision’s implementation to boost morale and reinforce commitment.</a:t>
            </a:r>
            <a:endParaRPr lang="en-US" dirty="0">
              <a:ea typeface="Calibri"/>
              <a:cs typeface="Calibri"/>
            </a:endParaRPr>
          </a:p>
          <a:p>
            <a:r>
              <a:rPr lang="en-US" dirty="0">
                <a:ea typeface="Calibri"/>
                <a:cs typeface="Calibri"/>
              </a:rPr>
              <a:t> </a:t>
            </a:r>
          </a:p>
          <a:p>
            <a:r>
              <a:rPr lang="en-US" dirty="0">
                <a:ea typeface="Calibri"/>
                <a:cs typeface="Calibri"/>
              </a:rPr>
              <a:t>Reference: </a:t>
            </a:r>
            <a:r>
              <a:rPr lang="en-US" dirty="0"/>
              <a:t>Kotter, J. P. (1996). Leading Change. Harvard Business Review </a:t>
            </a:r>
            <a:r>
              <a:rPr lang="en-US"/>
              <a:t>Press.</a:t>
            </a:r>
          </a:p>
          <a:p>
            <a:endParaRPr lang="en-US" dirty="0"/>
          </a:p>
          <a:p>
            <a:r>
              <a:rPr lang="en-US" dirty="0"/>
              <a:t>This book outlines essential strategies for effective communication and leadership in managing organizational change, providing a foundational framework for decision implementation.</a:t>
            </a:r>
            <a:endParaRPr lang="en-US">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198D713-D0D8-4763-B76F-5D6B384633A8}" type="slidenum">
              <a:t>10</a:t>
            </a:fld>
            <a:endParaRPr lang="en-US"/>
          </a:p>
        </p:txBody>
      </p:sp>
    </p:spTree>
    <p:extLst>
      <p:ext uri="{BB962C8B-B14F-4D97-AF65-F5344CB8AC3E}">
        <p14:creationId xmlns:p14="http://schemas.microsoft.com/office/powerpoint/2010/main" val="3832402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evaluating outcomes, we must consider success metrics, failures, and any unintended consequences. The language used during evaluation discussions can influence perception of these outcomes significantly.</a:t>
            </a:r>
          </a:p>
          <a:p>
            <a:endParaRPr lang="en-US" dirty="0">
              <a:ea typeface="Calibri"/>
              <a:cs typeface="Calibri"/>
            </a:endParaRPr>
          </a:p>
          <a:p>
            <a:pPr>
              <a:lnSpc>
                <a:spcPct val="90000"/>
              </a:lnSpc>
              <a:spcBef>
                <a:spcPts val="1000"/>
              </a:spcBef>
            </a:pPr>
            <a:r>
              <a:rPr lang="en-US" dirty="0"/>
              <a:t>Evaluating the outcomes of decision-making involves several criteria to assess effectiveness and impact. Here are key criteria to consider:</a:t>
            </a:r>
            <a:br>
              <a:rPr lang="en-US" dirty="0">
                <a:cs typeface="+mn-lt"/>
              </a:rPr>
            </a:br>
            <a:br>
              <a:rPr lang="en-US" dirty="0">
                <a:cs typeface="+mn-lt"/>
              </a:rPr>
            </a:br>
            <a:r>
              <a:rPr lang="en-US" dirty="0"/>
              <a:t>1. Relevance: Outcomes should align with the original objectives and goals of the decision. Evaluators should assess whether the outcomes address the specific issues the decision aimed to resolve.</a:t>
            </a:r>
            <a:br>
              <a:rPr lang="en-US" dirty="0">
                <a:cs typeface="+mn-lt"/>
              </a:rPr>
            </a:br>
            <a:br>
              <a:rPr lang="en-US" dirty="0">
                <a:cs typeface="+mn-lt"/>
              </a:rPr>
            </a:br>
            <a:r>
              <a:rPr lang="en-US" dirty="0"/>
              <a:t>2. Effectiveness: This criterion measures how well the decision achieved its intended results. Evaluators should analyze the degree to which the outcomes fulfill the desired goals.</a:t>
            </a:r>
            <a:br>
              <a:rPr lang="en-US" dirty="0">
                <a:cs typeface="+mn-lt"/>
              </a:rPr>
            </a:br>
            <a:br>
              <a:rPr lang="en-US" dirty="0">
                <a:cs typeface="+mn-lt"/>
              </a:rPr>
            </a:br>
            <a:r>
              <a:rPr lang="en-US" dirty="0"/>
              <a:t>3. Efficiency: Assess the resource utilization (time, money, manpower) in achieving the outcomes. Efficient outcomes maximize benefits while minimizing costs and waste.</a:t>
            </a:r>
            <a:br>
              <a:rPr lang="en-US" dirty="0">
                <a:cs typeface="+mn-lt"/>
              </a:rPr>
            </a:br>
            <a:br>
              <a:rPr lang="en-US" dirty="0">
                <a:cs typeface="+mn-lt"/>
              </a:rPr>
            </a:br>
            <a:r>
              <a:rPr lang="en-US" dirty="0"/>
              <a:t>4. Sustainability: Evaluate whether the outcomes are sustainable over time. This includes considering long-term impacts and whether the benefits will continue in the future.</a:t>
            </a:r>
            <a:br>
              <a:rPr lang="en-US" dirty="0">
                <a:cs typeface="+mn-lt"/>
              </a:rPr>
            </a:br>
            <a:br>
              <a:rPr lang="en-US" dirty="0">
                <a:cs typeface="+mn-lt"/>
              </a:rPr>
            </a:br>
            <a:r>
              <a:rPr lang="en-US" dirty="0"/>
              <a:t>5. Impact: Assess the broader effects of the decision on stakeholders, communities, and the environment. This includes both positive and negative impacts.</a:t>
            </a:r>
            <a:br>
              <a:rPr lang="en-US" dirty="0">
                <a:cs typeface="+mn-lt"/>
              </a:rPr>
            </a:br>
            <a:br>
              <a:rPr lang="en-US" dirty="0">
                <a:cs typeface="+mn-lt"/>
              </a:rPr>
            </a:br>
            <a:r>
              <a:rPr lang="en-US" dirty="0"/>
              <a:t>6. Stakeholder Satisfaction: Gather feedback from those affected by the decision. High levels of satisfaction indicate that the decision is perceived as beneficial and effective.</a:t>
            </a:r>
            <a:br>
              <a:rPr lang="en-US" dirty="0">
                <a:cs typeface="+mn-lt"/>
              </a:rPr>
            </a:br>
            <a:br>
              <a:rPr lang="en-US" dirty="0">
                <a:cs typeface="+mn-lt"/>
              </a:rPr>
            </a:br>
            <a:r>
              <a:rPr lang="en-US" dirty="0"/>
              <a:t>7. Flexibility: Evaluate how well the decision can adapt to changing circumstances or new information. A good decision should allow for adjustments as needed.</a:t>
            </a:r>
            <a:br>
              <a:rPr lang="en-US" dirty="0">
                <a:cs typeface="+mn-lt"/>
              </a:rPr>
            </a:br>
            <a:br>
              <a:rPr lang="en-US" dirty="0">
                <a:cs typeface="+mn-lt"/>
              </a:rPr>
            </a:br>
            <a:r>
              <a:rPr lang="en-US" dirty="0"/>
              <a:t>8. Measurability: Ensure that the outcomes can be quantified or qualitatively assessed through clear metrics or indicators, providing a basis for evaluation.</a:t>
            </a:r>
            <a:br>
              <a:rPr lang="en-US" dirty="0">
                <a:cs typeface="+mn-lt"/>
              </a:rPr>
            </a:br>
            <a:br>
              <a:rPr lang="en-US" dirty="0">
                <a:cs typeface="+mn-lt"/>
              </a:rPr>
            </a:br>
            <a:r>
              <a:rPr lang="en-US" dirty="0"/>
              <a:t>9. Timeliness: Assess whether the decision was implemented and yielded outcomes within an appropriate timeframe, considering the urgency of the situation.</a:t>
            </a:r>
            <a:br>
              <a:rPr lang="en-US" dirty="0">
                <a:cs typeface="+mn-lt"/>
              </a:rPr>
            </a:br>
            <a:br>
              <a:rPr lang="en-US" dirty="0">
                <a:cs typeface="+mn-lt"/>
              </a:rPr>
            </a:br>
            <a:r>
              <a:rPr lang="en-US" dirty="0"/>
              <a:t>10. Transparency: Evaluate the clarity and openness of the decision-making process and its outcomes, ensuring that stakeholders understand how and why decisions were made.</a:t>
            </a:r>
            <a:br>
              <a:rPr lang="en-US" dirty="0">
                <a:cs typeface="+mn-lt"/>
              </a:rPr>
            </a:br>
            <a:br>
              <a:rPr lang="en-US" dirty="0">
                <a:cs typeface="+mn-lt"/>
              </a:rPr>
            </a:br>
            <a:r>
              <a:rPr lang="en-US" dirty="0"/>
              <a:t>Using these criteria allows organizations and individuals to conduct a comprehensive evaluation of decision-making outcomes, leading to better insights and improvements in future decisions.</a:t>
            </a:r>
            <a:endParaRPr lang="en-US" dirty="0">
              <a:ea typeface="Calibri"/>
              <a:cs typeface="Calibri"/>
            </a:endParaRPr>
          </a:p>
          <a:p>
            <a:pPr>
              <a:lnSpc>
                <a:spcPct val="90000"/>
              </a:lnSpc>
              <a:spcBef>
                <a:spcPts val="1000"/>
              </a:spcBef>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2198D713-D0D8-4763-B76F-5D6B384633A8}" type="slidenum">
              <a:t>11</a:t>
            </a:fld>
            <a:endParaRPr lang="en-US"/>
          </a:p>
        </p:txBody>
      </p:sp>
    </p:spTree>
    <p:extLst>
      <p:ext uri="{BB962C8B-B14F-4D97-AF65-F5344CB8AC3E}">
        <p14:creationId xmlns:p14="http://schemas.microsoft.com/office/powerpoint/2010/main" val="464445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slide we learned that when evaluating outcomes, we must consider success metrics, failures, and any unintended consequences. With that we must understand that the language used during evaluation discussions can influence perception of these outcomes significantly.</a:t>
            </a:r>
          </a:p>
          <a:p>
            <a:endParaRPr lang="en-US" dirty="0">
              <a:ea typeface="Calibri"/>
              <a:cs typeface="Calibri"/>
            </a:endParaRPr>
          </a:p>
          <a:p>
            <a:r>
              <a:rPr lang="en-US" dirty="0"/>
              <a:t>1. Shaping Perceptions: Positive language may emphasize strengths, while negative language can highlight weaknesses. For example, describing a program as "successful" versus "underperforming" can create different perceptions about its effectiveness.</a:t>
            </a:r>
            <a:br>
              <a:rPr lang="en-US" dirty="0">
                <a:cs typeface="+mn-lt"/>
              </a:rPr>
            </a:br>
            <a:br>
              <a:rPr lang="en-US" dirty="0">
                <a:cs typeface="+mn-lt"/>
              </a:rPr>
            </a:br>
            <a:r>
              <a:rPr lang="en-US" dirty="0"/>
              <a:t>2. Framing Questions: These questions can encourage a strengths-based evaluation or a problem focused evaluation depending on how the question is framed.</a:t>
            </a:r>
            <a:br>
              <a:rPr lang="en-US" dirty="0">
                <a:cs typeface="+mn-lt"/>
              </a:rPr>
            </a:br>
            <a:br>
              <a:rPr lang="en-US" dirty="0">
                <a:cs typeface="+mn-lt"/>
              </a:rPr>
            </a:br>
            <a:r>
              <a:rPr lang="en-US" dirty="0"/>
              <a:t>3. Contextualization: In other words, Contextualization helps evaluators understand the environment surrounding the evaluation. </a:t>
            </a:r>
            <a:br>
              <a:rPr lang="en-US" dirty="0">
                <a:cs typeface="+mn-lt"/>
              </a:rPr>
            </a:br>
            <a:br>
              <a:rPr lang="en-US" dirty="0">
                <a:cs typeface="+mn-lt"/>
              </a:rPr>
            </a:br>
            <a:r>
              <a:rPr lang="en-US" dirty="0"/>
              <a:t>4. Inclusivity and Representation:  This can lead to a more comprehensive understanding of the subject being evaluated, as it encourages participation from various stakeholders.</a:t>
            </a:r>
            <a:br>
              <a:rPr lang="en-US" dirty="0">
                <a:cs typeface="+mn-lt"/>
              </a:rPr>
            </a:br>
            <a:br>
              <a:rPr lang="en-US" dirty="0">
                <a:cs typeface="+mn-lt"/>
              </a:rPr>
            </a:br>
            <a:r>
              <a:rPr lang="en-US" dirty="0"/>
              <a:t>5. Emotional Tone: For example, alarming language can provoke urgency, while neutral language may lead to complacency or indifference.</a:t>
            </a:r>
            <a:br>
              <a:rPr lang="en-US" dirty="0">
                <a:cs typeface="+mn-lt"/>
              </a:rPr>
            </a:br>
            <a:br>
              <a:rPr lang="en-US" dirty="0">
                <a:cs typeface="+mn-lt"/>
              </a:rPr>
            </a:br>
            <a:r>
              <a:rPr lang="en-US" dirty="0"/>
              <a:t>6. Constructive Feedback:  Constructive language fosters a positive atmosphere for improvement, while harsh or critical language may lead to defensiveness and hinder progress.</a:t>
            </a:r>
            <a:br>
              <a:rPr lang="en-US" dirty="0">
                <a:cs typeface="+mn-lt"/>
              </a:rPr>
            </a:br>
            <a:br>
              <a:rPr lang="en-US" dirty="0">
                <a:cs typeface="+mn-lt"/>
              </a:rPr>
            </a:br>
            <a:r>
              <a:rPr lang="en-US" dirty="0"/>
              <a:t>7. Norms and Values: The terminology used can signal what is prioritized in the evaluation, affecting stakeholders' perceptions of importance and relevance.</a:t>
            </a:r>
            <a:br>
              <a:rPr lang="en-US" dirty="0">
                <a:cs typeface="+mn-lt"/>
              </a:rPr>
            </a:br>
            <a:br>
              <a:rPr lang="en-US" dirty="0">
                <a:cs typeface="+mn-lt"/>
              </a:rPr>
            </a:br>
            <a:r>
              <a:rPr lang="en-US" dirty="0"/>
              <a:t>8. Clarity and Precision:  Ambiguous language can lead to misunderstandings, misinterpretations, and reduced impact of the evaluation.</a:t>
            </a:r>
          </a:p>
          <a:p>
            <a:endParaRPr lang="en-US" dirty="0">
              <a:ea typeface="Calibri"/>
              <a:cs typeface="Calibri"/>
            </a:endParaRPr>
          </a:p>
          <a:p>
            <a:r>
              <a:rPr lang="en-US"/>
              <a:t>In summary, language is instrumental in framing evaluation by shaping perceptions, guiding focus, promoting inclusivity, influencing reactions, and ensuring clarity. Thoughtful use of language can enhance the effectiveness and impact of evaluation processes and outcomes.</a:t>
            </a:r>
          </a:p>
        </p:txBody>
      </p:sp>
      <p:sp>
        <p:nvSpPr>
          <p:cNvPr id="4" name="Slide Number Placeholder 3"/>
          <p:cNvSpPr>
            <a:spLocks noGrp="1"/>
          </p:cNvSpPr>
          <p:nvPr>
            <p:ph type="sldNum" sz="quarter" idx="5"/>
          </p:nvPr>
        </p:nvSpPr>
        <p:spPr/>
        <p:txBody>
          <a:bodyPr/>
          <a:lstStyle/>
          <a:p>
            <a:fld id="{2198D713-D0D8-4763-B76F-5D6B384633A8}" type="slidenum">
              <a:t>12</a:t>
            </a:fld>
            <a:endParaRPr lang="en-US"/>
          </a:p>
        </p:txBody>
      </p:sp>
    </p:spTree>
    <p:extLst>
      <p:ext uri="{BB962C8B-B14F-4D97-AF65-F5344CB8AC3E}">
        <p14:creationId xmlns:p14="http://schemas.microsoft.com/office/powerpoint/2010/main" val="1472075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panose="020F0502020204030204"/>
              <a:cs typeface="Calibri" panose="020F0502020204030204"/>
            </a:endParaRPr>
          </a:p>
          <a:p>
            <a:r>
              <a:rPr lang="en-US" dirty="0"/>
              <a:t>In the decision-making process, particularly when ethical considerations are involved, there are essential steps to follow. Insights from the COVID-19 pandemic, as highlighted in a book "Ethical Implications of COVID-19 Management" the authors reveal numerous ethical dilemmas that arose and the decisions made in response to various challenges. These challenges can be examined through different perspectives, including healthcare, education, language, technology, leadership, and law. The contributors to this book provide a thorough analysis of the pandemic response, emphasizing both the immediate and long-term effects, as well as the ethical implications of the decisions taken.</a:t>
            </a:r>
            <a:br>
              <a:rPr lang="en-US" dirty="0">
                <a:cs typeface="+mn-lt"/>
              </a:rPr>
            </a:br>
            <a:br>
              <a:rPr lang="en-US" dirty="0">
                <a:cs typeface="+mn-lt"/>
              </a:rPr>
            </a:br>
            <a:r>
              <a:rPr lang="en-US" dirty="0"/>
              <a:t>When faced with making decisions under ethical scrutiny, it is important to gather relevant facts, define the ethical issues at hand, and identify the stakeholders involved. Assess the potential consequences and recognize obligations such as justice and rights. Reflect on your character and integrity, and consider innovative solutions. Trust your instincts while committing to the most ethical course of action, and be prepared to address any opposing viewpoints that may arise.</a:t>
            </a:r>
            <a:endParaRPr lang="en-US">
              <a:ea typeface="Calibri"/>
              <a:cs typeface="Calibri"/>
            </a:endParaRPr>
          </a:p>
        </p:txBody>
      </p:sp>
      <p:sp>
        <p:nvSpPr>
          <p:cNvPr id="4" name="Slide Number Placeholder 3"/>
          <p:cNvSpPr>
            <a:spLocks noGrp="1"/>
          </p:cNvSpPr>
          <p:nvPr>
            <p:ph type="sldNum" sz="quarter" idx="5"/>
          </p:nvPr>
        </p:nvSpPr>
        <p:spPr/>
        <p:txBody>
          <a:bodyPr/>
          <a:lstStyle/>
          <a:p>
            <a:fld id="{2198D713-D0D8-4763-B76F-5D6B384633A8}" type="slidenum">
              <a:t>13</a:t>
            </a:fld>
            <a:endParaRPr lang="en-US"/>
          </a:p>
        </p:txBody>
      </p:sp>
    </p:spTree>
    <p:extLst>
      <p:ext uri="{BB962C8B-B14F-4D97-AF65-F5344CB8AC3E}">
        <p14:creationId xmlns:p14="http://schemas.microsoft.com/office/powerpoint/2010/main" val="376630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the ethical implications of decisions, we must assess the language involved. Certain word choices can contribute to ethical dilemmas, affecting stakeholder trust and perceptions.</a:t>
            </a:r>
          </a:p>
          <a:p>
            <a:endParaRPr lang="en-US" dirty="0">
              <a:ea typeface="Calibri"/>
              <a:cs typeface="Calibri"/>
            </a:endParaRPr>
          </a:p>
          <a:p>
            <a:r>
              <a:rPr lang="en-US" dirty="0"/>
              <a:t>Language plays a crucial role in ethical evaluations in several key ways:</a:t>
            </a:r>
          </a:p>
          <a:p>
            <a:r>
              <a:rPr lang="en-US" dirty="0"/>
              <a:t>Clear language in ethical guidelines helps ensure compliance and provides a basis for evaluating actions against established norms.</a:t>
            </a:r>
          </a:p>
        </p:txBody>
      </p:sp>
      <p:sp>
        <p:nvSpPr>
          <p:cNvPr id="4" name="Slide Number Placeholder 3"/>
          <p:cNvSpPr>
            <a:spLocks noGrp="1"/>
          </p:cNvSpPr>
          <p:nvPr>
            <p:ph type="sldNum" sz="quarter" idx="5"/>
          </p:nvPr>
        </p:nvSpPr>
        <p:spPr/>
        <p:txBody>
          <a:bodyPr/>
          <a:lstStyle/>
          <a:p>
            <a:fld id="{2198D713-D0D8-4763-B76F-5D6B384633A8}" type="slidenum">
              <a:t>14</a:t>
            </a:fld>
            <a:endParaRPr lang="en-US"/>
          </a:p>
        </p:txBody>
      </p:sp>
    </p:spTree>
    <p:extLst>
      <p:ext uri="{BB962C8B-B14F-4D97-AF65-F5344CB8AC3E}">
        <p14:creationId xmlns:p14="http://schemas.microsoft.com/office/powerpoint/2010/main" val="48299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Evaluation Framing:</a:t>
            </a:r>
            <a:br>
              <a:rPr lang="en-US" dirty="0">
                <a:cs typeface="+mn-lt"/>
              </a:rPr>
            </a:br>
            <a:r>
              <a:rPr lang="en-US" dirty="0"/>
              <a:t>Through this example, we see how language shapes the ethical evaluation of the company's health initiatives. The terminology used in marketing, the framing of disclaimers, crisis communication strategies, and community engagement all have  implications on what consumers understand and how they perceive the company's ethical standing.</a:t>
            </a:r>
            <a:br>
              <a:rPr lang="en-US" dirty="0">
                <a:cs typeface="+mn-lt"/>
              </a:rPr>
            </a:br>
            <a:br>
              <a:rPr lang="en-US" dirty="0">
                <a:cs typeface="+mn-lt"/>
              </a:rPr>
            </a:br>
            <a:r>
              <a:rPr lang="en-US" dirty="0"/>
              <a:t>The choice of words influences the narrative around the company's intentions, accountability, and the actual health impact of the menu changes. For stakeholders, understanding the language used is crucial in evaluating whether the company's actions align with ethical standards of transparency and genuine concern for customer health.</a:t>
            </a:r>
            <a:br>
              <a:rPr lang="en-US" dirty="0">
                <a:cs typeface="+mn-lt"/>
              </a:rPr>
            </a:br>
            <a:br>
              <a:rPr lang="en-US" dirty="0">
                <a:cs typeface="+mn-lt"/>
              </a:rPr>
            </a:br>
            <a:r>
              <a:rPr lang="en-US" dirty="0"/>
              <a:t>The role of language in this scenario highlights the importance of ethical considerations in communication. Misleading or vague language can obscure the true ethical implications of decisions, affecting trust and credibility with consumers and facilitating an environment where accountability is overshadowed by marketing strategies.</a:t>
            </a:r>
            <a:br>
              <a:rPr lang="en-US" dirty="0">
                <a:cs typeface="+mn-lt"/>
              </a:rPr>
            </a:br>
            <a:endParaRPr lang="en-US" dirty="0"/>
          </a:p>
        </p:txBody>
      </p:sp>
      <p:sp>
        <p:nvSpPr>
          <p:cNvPr id="4" name="Slide Number Placeholder 3"/>
          <p:cNvSpPr>
            <a:spLocks noGrp="1"/>
          </p:cNvSpPr>
          <p:nvPr>
            <p:ph type="sldNum" sz="quarter" idx="5"/>
          </p:nvPr>
        </p:nvSpPr>
        <p:spPr/>
        <p:txBody>
          <a:bodyPr/>
          <a:lstStyle/>
          <a:p>
            <a:fld id="{2198D713-D0D8-4763-B76F-5D6B384633A8}" type="slidenum">
              <a:t>15</a:t>
            </a:fld>
            <a:endParaRPr lang="en-US"/>
          </a:p>
        </p:txBody>
      </p:sp>
    </p:spTree>
    <p:extLst>
      <p:ext uri="{BB962C8B-B14F-4D97-AF65-F5344CB8AC3E}">
        <p14:creationId xmlns:p14="http://schemas.microsoft.com/office/powerpoint/2010/main" val="3978436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Decision-making processes vary, but language consistently plays a crucial role. </a:t>
            </a:r>
          </a:p>
          <a:p>
            <a:endParaRPr lang="en-US" dirty="0">
              <a:ea typeface="Calibri"/>
              <a:cs typeface="Calibri"/>
            </a:endParaRPr>
          </a:p>
          <a:p>
            <a:r>
              <a:rPr lang="en-US" dirty="0"/>
              <a:t>Rhetorical Devices: Is a technique or type of language that is used by a speaker or an author for the purpose of evoking a particular reaction from the listener or reader or persuading them to think in a certain way. Psychological tactics used to persuade and manipulate people.</a:t>
            </a:r>
          </a:p>
          <a:p>
            <a:endParaRPr lang="en-US" dirty="0">
              <a:ea typeface="Calibri"/>
              <a:cs typeface="Calibri"/>
            </a:endParaRPr>
          </a:p>
          <a:p>
            <a:r>
              <a:rPr lang="en-US" dirty="0"/>
              <a:t>A Euphemism is a type of Rhetorical Device which covers up the truth and can be used to manipulate people to agree to a position.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2198D713-D0D8-4763-B76F-5D6B384633A8}" type="slidenum">
              <a:t>16</a:t>
            </a:fld>
            <a:endParaRPr lang="en-US"/>
          </a:p>
        </p:txBody>
      </p:sp>
    </p:spTree>
    <p:extLst>
      <p:ext uri="{BB962C8B-B14F-4D97-AF65-F5344CB8AC3E}">
        <p14:creationId xmlns:p14="http://schemas.microsoft.com/office/powerpoint/2010/main" val="1291339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corporate world, when a company decides to reduce its workforce to cut costs or respond to financial pressures, they often communicate this decision to employees and stakeholders using euphemisms.</a:t>
            </a:r>
          </a:p>
          <a:p>
            <a:endParaRPr lang="en-US" dirty="0">
              <a:cs typeface="+mn-lt"/>
            </a:endParaRPr>
          </a:p>
          <a:p>
            <a:r>
              <a:rPr lang="en-US" dirty="0">
                <a:cs typeface="+mn-lt"/>
              </a:rPr>
              <a:t>The term used is typically "downsizing" or "organizational restructuring" to describer lay offs. This language is used to frame the situation of loss as a strategic move in business rather than a result of financial instability.  </a:t>
            </a:r>
          </a:p>
          <a:p>
            <a:r>
              <a:rPr lang="en-US" dirty="0">
                <a:cs typeface="+mn-lt"/>
              </a:rPr>
              <a:t>Such terms can mislead employees into viewing the </a:t>
            </a:r>
            <a:r>
              <a:rPr lang="en-US" err="1">
                <a:cs typeface="+mn-lt"/>
              </a:rPr>
              <a:t>the</a:t>
            </a:r>
            <a:r>
              <a:rPr lang="en-US" dirty="0">
                <a:cs typeface="+mn-lt"/>
              </a:rPr>
              <a:t> changes as positive, which can potentially dehumanize those affected. Instead of acknowledging the emotional toll of job loss, this language suggests a focus on organizational improvement. </a:t>
            </a:r>
          </a:p>
          <a:p>
            <a:endParaRPr lang="en-US" dirty="0">
              <a:cs typeface="+mn-lt"/>
            </a:endParaRPr>
          </a:p>
          <a:p>
            <a:r>
              <a:rPr lang="en-US" dirty="0"/>
              <a:t>For stakeholders, describing layoffs as part of a "long-term sustainability" strategy attempts to mitigate negative perceptions but may obscure the company’s ethical responsibilities toward those impacted.</a:t>
            </a:r>
            <a:br>
              <a:rPr lang="en-US" dirty="0">
                <a:cs typeface="+mn-lt"/>
              </a:rPr>
            </a:br>
            <a:br>
              <a:rPr lang="en-US" dirty="0">
                <a:cs typeface="+mn-lt"/>
              </a:rPr>
            </a:br>
            <a:r>
              <a:rPr lang="en-US" dirty="0"/>
              <a:t>Ultimately, by avoiding direct language, companies risk losing trust and transparency. Euphemisms can distort understanding and detract from the ethical implications of their decisions, making it crucial for organizations to communicate honestly and clearly about their actions and their consequences.</a:t>
            </a:r>
            <a:br>
              <a:rPr lang="en-US" dirty="0">
                <a:cs typeface="+mn-lt"/>
              </a:rPr>
            </a:br>
            <a:br>
              <a:rPr lang="en-US" dirty="0">
                <a:cs typeface="+mn-lt"/>
              </a:rPr>
            </a:br>
            <a:endParaRPr lang="en-US" dirty="0">
              <a:ea typeface="Calibri"/>
              <a:cs typeface="Calibri"/>
            </a:endParaRPr>
          </a:p>
        </p:txBody>
      </p:sp>
      <p:sp>
        <p:nvSpPr>
          <p:cNvPr id="4" name="Slide Number Placeholder 3"/>
          <p:cNvSpPr>
            <a:spLocks noGrp="1"/>
          </p:cNvSpPr>
          <p:nvPr>
            <p:ph type="sldNum" sz="quarter" idx="5"/>
          </p:nvPr>
        </p:nvSpPr>
        <p:spPr/>
        <p:txBody>
          <a:bodyPr/>
          <a:lstStyle/>
          <a:p>
            <a:fld id="{2198D713-D0D8-4763-B76F-5D6B384633A8}" type="slidenum">
              <a:t>17</a:t>
            </a:fld>
            <a:endParaRPr lang="en-US"/>
          </a:p>
        </p:txBody>
      </p:sp>
    </p:spTree>
    <p:extLst>
      <p:ext uri="{BB962C8B-B14F-4D97-AF65-F5344CB8AC3E}">
        <p14:creationId xmlns:p14="http://schemas.microsoft.com/office/powerpoint/2010/main" val="1134128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Recognizing and addressing such euphemisms is essential for comprehensive ethical evaluation and fostering an environment of honest communication.</a:t>
            </a:r>
          </a:p>
          <a:p>
            <a:endParaRPr lang="en-US" dirty="0"/>
          </a:p>
          <a:p>
            <a:r>
              <a:rPr lang="en-US" dirty="0">
                <a:ea typeface="Calibri"/>
                <a:cs typeface="Calibri"/>
              </a:rPr>
              <a:t>Let's evaluate the last example of </a:t>
            </a:r>
            <a:r>
              <a:rPr lang="en-US" dirty="0"/>
              <a:t>"Downsizing" vs. "Layoffs"</a:t>
            </a:r>
          </a:p>
          <a:p>
            <a:endParaRPr lang="en-US" dirty="0"/>
          </a:p>
          <a:p>
            <a:r>
              <a:rPr lang="en-US" dirty="0"/>
              <a:t>1. Framing the Situation:</a:t>
            </a:r>
            <a:br>
              <a:rPr lang="en-US" dirty="0">
                <a:cs typeface="+mn-lt"/>
              </a:rPr>
            </a:br>
            <a:r>
              <a:rPr lang="en-US" dirty="0"/>
              <a:t>   - Language Used: This term suggests a strategic decision aimed at improving efficiency rather than emphasizing the harsh reality of job loss.</a:t>
            </a:r>
            <a:br>
              <a:rPr lang="en-US" dirty="0">
                <a:cs typeface="+mn-lt"/>
              </a:rPr>
            </a:br>
            <a:r>
              <a:rPr lang="en-US" dirty="0"/>
              <a:t>   - Impact: The euphemism can create a perception that the decision is a routine, business-driven adjustment rather than a direct consequence of failure to maintain financial stability or performance.</a:t>
            </a:r>
            <a:br>
              <a:rPr lang="en-US" dirty="0">
                <a:cs typeface="+mn-lt"/>
              </a:rPr>
            </a:br>
            <a:br>
              <a:rPr lang="en-US" dirty="0">
                <a:cs typeface="+mn-lt"/>
              </a:rPr>
            </a:br>
            <a:r>
              <a:rPr lang="en-US" dirty="0"/>
              <a:t>2. Employee Response:</a:t>
            </a:r>
            <a:br>
              <a:rPr lang="en-US" dirty="0">
                <a:cs typeface="+mn-lt"/>
              </a:rPr>
            </a:br>
            <a:r>
              <a:rPr lang="en-US" dirty="0"/>
              <a:t>   - Language Used:  "to suggest a positive outcome for the remaining staff."</a:t>
            </a:r>
            <a:br>
              <a:rPr lang="en-US" dirty="0">
                <a:cs typeface="+mn-lt"/>
              </a:rPr>
            </a:br>
            <a:r>
              <a:rPr lang="en-US" dirty="0"/>
              <a:t>   - Impact: This language downplays the emotional and practical ramifications of losing a job, potentially causing employees to feel dehumanized or undervalued. Employees might think the focus is on organizational improvement rather than the real emotions associated with job loss.</a:t>
            </a:r>
            <a:br>
              <a:rPr lang="en-US" dirty="0">
                <a:cs typeface="+mn-lt"/>
              </a:rPr>
            </a:br>
            <a:br>
              <a:rPr lang="en-US" dirty="0">
                <a:cs typeface="+mn-lt"/>
              </a:rPr>
            </a:br>
            <a:r>
              <a:rPr lang="en-US" dirty="0"/>
              <a:t>3. Stakeholder Communication:</a:t>
            </a:r>
            <a:br>
              <a:rPr lang="en-US" dirty="0">
                <a:cs typeface="+mn-lt"/>
              </a:rPr>
            </a:br>
            <a:r>
              <a:rPr lang="en-US" dirty="0"/>
              <a:t>   - Language Used: In describing the decision to investors or the public, the company may frame downsizing as a part of a broader strategic initiative for "long-term sustainability."</a:t>
            </a:r>
            <a:br>
              <a:rPr lang="en-US" dirty="0">
                <a:cs typeface="+mn-lt"/>
              </a:rPr>
            </a:br>
            <a:r>
              <a:rPr lang="en-US" dirty="0"/>
              <a:t>   - Impact: This reframing can be an attempt to mitigate negative perceptions. However, it may also mask the ethical responsibilities the company has towards affected employees, stakeholders, and the broader community.</a:t>
            </a:r>
            <a:br>
              <a:rPr lang="en-US" dirty="0">
                <a:cs typeface="+mn-lt"/>
              </a:rPr>
            </a:br>
            <a:br>
              <a:rPr lang="en-US" dirty="0">
                <a:cs typeface="+mn-lt"/>
              </a:rPr>
            </a:br>
            <a:r>
              <a:rPr lang="en-US" dirty="0"/>
              <a:t>4. Lack of Transparency:</a:t>
            </a:r>
            <a:br>
              <a:rPr lang="en-US" dirty="0">
                <a:cs typeface="+mn-lt"/>
              </a:rPr>
            </a:br>
            <a:r>
              <a:rPr lang="en-US" dirty="0"/>
              <a:t>   - Language Used: By avoiding direct terms like "layoffs," the company may fail to communicate the reality of the situation clearly, leading to misunderstandings and further concerns about transparency.</a:t>
            </a:r>
            <a:br>
              <a:rPr lang="en-US" dirty="0">
                <a:cs typeface="+mn-lt"/>
              </a:rPr>
            </a:br>
            <a:r>
              <a:rPr lang="en-US" dirty="0"/>
              <a:t>   - Impact: This lack of straightforward language may lead to erosion of trust among employees and stakeholders, as they might perceive the company as evasive or insincere about the impacts of its decisions</a:t>
            </a:r>
            <a:endParaRPr lang="en-US"/>
          </a:p>
        </p:txBody>
      </p:sp>
      <p:sp>
        <p:nvSpPr>
          <p:cNvPr id="4" name="Slide Number Placeholder 3"/>
          <p:cNvSpPr>
            <a:spLocks noGrp="1"/>
          </p:cNvSpPr>
          <p:nvPr>
            <p:ph type="sldNum" sz="quarter" idx="5"/>
          </p:nvPr>
        </p:nvSpPr>
        <p:spPr/>
        <p:txBody>
          <a:bodyPr/>
          <a:lstStyle/>
          <a:p>
            <a:fld id="{2198D713-D0D8-4763-B76F-5D6B384633A8}" type="slidenum">
              <a:t>18</a:t>
            </a:fld>
            <a:endParaRPr lang="en-US"/>
          </a:p>
        </p:txBody>
      </p:sp>
    </p:spTree>
    <p:extLst>
      <p:ext uri="{BB962C8B-B14F-4D97-AF65-F5344CB8AC3E}">
        <p14:creationId xmlns:p14="http://schemas.microsoft.com/office/powerpoint/2010/main" val="388710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communication is essential in fostering trust, transparency, and respect in both personal and professional interactions. Here are some best practices for ensuring ethical communication:</a:t>
            </a:r>
            <a:br>
              <a:rPr lang="en-US" dirty="0">
                <a:cs typeface="+mn-lt"/>
              </a:rPr>
            </a:br>
            <a:br>
              <a:rPr lang="en-US" dirty="0">
                <a:cs typeface="+mn-lt"/>
              </a:rPr>
            </a:br>
            <a:r>
              <a:rPr lang="en-US" dirty="0"/>
              <a:t>1. Honesty and Transparency: Always provide accurate and truthful information. Avoid misleading or deceptive language, and be open about the intentions behind your communication.</a:t>
            </a:r>
            <a:br>
              <a:rPr lang="en-US" dirty="0">
                <a:cs typeface="+mn-lt"/>
              </a:rPr>
            </a:br>
            <a:br>
              <a:rPr lang="en-US" dirty="0">
                <a:cs typeface="+mn-lt"/>
              </a:rPr>
            </a:br>
            <a:r>
              <a:rPr lang="en-US" dirty="0"/>
              <a:t>2. Respect and Dignity: Treat all individuals with respect, regardless of their background or perspective. Communicate in a way that reflects this respect.</a:t>
            </a:r>
            <a:br>
              <a:rPr lang="en-US" dirty="0">
                <a:cs typeface="+mn-lt"/>
              </a:rPr>
            </a:br>
            <a:br>
              <a:rPr lang="en-US" dirty="0">
                <a:cs typeface="+mn-lt"/>
              </a:rPr>
            </a:br>
            <a:r>
              <a:rPr lang="en-US" dirty="0"/>
              <a:t>3. Active Listening: Engage in active listening to fully understand the perspectives and concerns of others. This demonstrates respect and fosters open dialogue.</a:t>
            </a:r>
            <a:br>
              <a:rPr lang="en-US" dirty="0">
                <a:cs typeface="+mn-lt"/>
              </a:rPr>
            </a:br>
            <a:br>
              <a:rPr lang="en-US" dirty="0">
                <a:cs typeface="+mn-lt"/>
              </a:rPr>
            </a:br>
            <a:r>
              <a:rPr lang="en-US" dirty="0"/>
              <a:t>4. Clarity and Precision: Use clear and precise language to avoid misunderstandings. Be concise and straightforward in your communication, ensuring that your message is easily understood.</a:t>
            </a:r>
            <a:br>
              <a:rPr lang="en-US" dirty="0">
                <a:cs typeface="+mn-lt"/>
              </a:rPr>
            </a:br>
            <a:br>
              <a:rPr lang="en-US" dirty="0">
                <a:cs typeface="+mn-lt"/>
              </a:rPr>
            </a:br>
            <a:r>
              <a:rPr lang="en-US" dirty="0"/>
              <a:t>5. Consideration of Audience: Tailor your communication to the audience’s needs and context. Be mindful of cultural differences, language barriers, and varying levels of understanding.</a:t>
            </a:r>
            <a:br>
              <a:rPr lang="en-US" dirty="0">
                <a:cs typeface="+mn-lt"/>
              </a:rPr>
            </a:br>
            <a:br>
              <a:rPr lang="en-US" dirty="0">
                <a:cs typeface="+mn-lt"/>
              </a:rPr>
            </a:br>
            <a:r>
              <a:rPr lang="en-US" dirty="0"/>
              <a:t>6. Avoiding Manipulative Tactics: Refrain from using manipulative language or tactics that may coerce or influence others. Ethical communication should promote informed decision-making.</a:t>
            </a:r>
            <a:br>
              <a:rPr lang="en-US" dirty="0">
                <a:cs typeface="+mn-lt"/>
              </a:rPr>
            </a:br>
            <a:br>
              <a:rPr lang="en-US" dirty="0">
                <a:cs typeface="+mn-lt"/>
              </a:rPr>
            </a:br>
            <a:r>
              <a:rPr lang="en-US" dirty="0"/>
              <a:t>7. Confidentiality and Privacy: Respect the confidentiality of sensitive information. Avoid sharing personal or private information without permission, and ensure that communication complies with privacy regulations.</a:t>
            </a:r>
            <a:br>
              <a:rPr lang="en-US" dirty="0">
                <a:cs typeface="+mn-lt"/>
              </a:rPr>
            </a:br>
            <a:br>
              <a:rPr lang="en-US" dirty="0">
                <a:cs typeface="+mn-lt"/>
              </a:rPr>
            </a:br>
            <a:r>
              <a:rPr lang="en-US" dirty="0"/>
              <a:t>8. Constructive Feedback: Provide feedback in a constructive manner, focusing on the issue rather than the individual. Offer guidance and support that encourages improvement.</a:t>
            </a:r>
            <a:br>
              <a:rPr lang="en-US" dirty="0">
                <a:cs typeface="+mn-lt"/>
              </a:rPr>
            </a:br>
            <a:br>
              <a:rPr lang="en-US" dirty="0">
                <a:cs typeface="+mn-lt"/>
              </a:rPr>
            </a:br>
            <a:br>
              <a:rPr lang="en-US" dirty="0">
                <a:cs typeface="+mn-lt"/>
              </a:rPr>
            </a:br>
            <a:br>
              <a:rPr lang="en-US" dirty="0">
                <a:cs typeface="+mn-lt"/>
              </a:rPr>
            </a:br>
            <a:r>
              <a:rPr lang="en-US" dirty="0"/>
              <a:t>By adhering to these best practices, individuals and organizations can promote ethical communication, build trust, and create positive relationships with their audiences.</a:t>
            </a:r>
            <a:endParaRPr lang="en-US" dirty="0">
              <a:cs typeface="+mn-lt"/>
            </a:endParaRPr>
          </a:p>
        </p:txBody>
      </p:sp>
      <p:sp>
        <p:nvSpPr>
          <p:cNvPr id="4" name="Slide Number Placeholder 3"/>
          <p:cNvSpPr>
            <a:spLocks noGrp="1"/>
          </p:cNvSpPr>
          <p:nvPr>
            <p:ph type="sldNum" sz="quarter" idx="5"/>
          </p:nvPr>
        </p:nvSpPr>
        <p:spPr/>
        <p:txBody>
          <a:bodyPr/>
          <a:lstStyle/>
          <a:p>
            <a:fld id="{2198D713-D0D8-4763-B76F-5D6B384633A8}" type="slidenum">
              <a:t>19</a:t>
            </a:fld>
            <a:endParaRPr lang="en-US"/>
          </a:p>
        </p:txBody>
      </p:sp>
    </p:spTree>
    <p:extLst>
      <p:ext uri="{BB962C8B-B14F-4D97-AF65-F5344CB8AC3E}">
        <p14:creationId xmlns:p14="http://schemas.microsoft.com/office/powerpoint/2010/main" val="2092319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presentation, we will tackle the following learning objectives: examining problem formulation, applying critical thinking for identifying issues, determining factors in decision implementation, evaluating ethical implications, and assessing outcomes in decision-making.</a:t>
            </a:r>
          </a:p>
        </p:txBody>
      </p:sp>
      <p:sp>
        <p:nvSpPr>
          <p:cNvPr id="4" name="Slide Number Placeholder 3"/>
          <p:cNvSpPr>
            <a:spLocks noGrp="1"/>
          </p:cNvSpPr>
          <p:nvPr>
            <p:ph type="sldNum" sz="quarter" idx="5"/>
          </p:nvPr>
        </p:nvSpPr>
        <p:spPr/>
        <p:txBody>
          <a:bodyPr/>
          <a:lstStyle/>
          <a:p>
            <a:fld id="{2198D713-D0D8-4763-B76F-5D6B384633A8}" type="slidenum">
              <a:t>2</a:t>
            </a:fld>
            <a:endParaRPr lang="en-US"/>
          </a:p>
        </p:txBody>
      </p:sp>
    </p:spTree>
    <p:extLst>
      <p:ext uri="{BB962C8B-B14F-4D97-AF65-F5344CB8AC3E}">
        <p14:creationId xmlns:p14="http://schemas.microsoft.com/office/powerpoint/2010/main" val="4178591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we reviewed how language impacts critical thinking and decision-making processes, focusing on ethical implications. Let us promote ethical communication practices in our personal and professional lives.</a:t>
            </a:r>
          </a:p>
        </p:txBody>
      </p:sp>
      <p:sp>
        <p:nvSpPr>
          <p:cNvPr id="4" name="Slide Number Placeholder 3"/>
          <p:cNvSpPr>
            <a:spLocks noGrp="1"/>
          </p:cNvSpPr>
          <p:nvPr>
            <p:ph type="sldNum" sz="quarter" idx="5"/>
          </p:nvPr>
        </p:nvSpPr>
        <p:spPr/>
        <p:txBody>
          <a:bodyPr/>
          <a:lstStyle/>
          <a:p>
            <a:fld id="{2198D713-D0D8-4763-B76F-5D6B384633A8}" type="slidenum">
              <a:t>20</a:t>
            </a:fld>
            <a:endParaRPr lang="en-US"/>
          </a:p>
        </p:txBody>
      </p:sp>
    </p:spTree>
    <p:extLst>
      <p:ext uri="{BB962C8B-B14F-4D97-AF65-F5344CB8AC3E}">
        <p14:creationId xmlns:p14="http://schemas.microsoft.com/office/powerpoint/2010/main" val="2198913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Here are the references that supported this presentation.</a:t>
            </a:r>
          </a:p>
        </p:txBody>
      </p:sp>
      <p:sp>
        <p:nvSpPr>
          <p:cNvPr id="4" name="Slide Number Placeholder 3"/>
          <p:cNvSpPr>
            <a:spLocks noGrp="1"/>
          </p:cNvSpPr>
          <p:nvPr>
            <p:ph type="sldNum" sz="quarter" idx="5"/>
          </p:nvPr>
        </p:nvSpPr>
        <p:spPr/>
        <p:txBody>
          <a:bodyPr/>
          <a:lstStyle/>
          <a:p>
            <a:fld id="{2198D713-D0D8-4763-B76F-5D6B384633A8}" type="slidenum">
              <a:t>21</a:t>
            </a:fld>
            <a:endParaRPr lang="en-US"/>
          </a:p>
        </p:txBody>
      </p:sp>
    </p:spTree>
    <p:extLst>
      <p:ext uri="{BB962C8B-B14F-4D97-AF65-F5344CB8AC3E}">
        <p14:creationId xmlns:p14="http://schemas.microsoft.com/office/powerpoint/2010/main" val="123651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problem formulation involves clearly defining the issue at hand. It involves identifying the key components of the problem, understanding its context, and articulating it in a structured way that guides analysis and solution development.</a:t>
            </a:r>
            <a:r>
              <a:rPr lang="en-US" dirty="0">
                <a:ea typeface="Calibri"/>
                <a:cs typeface="Calibri"/>
              </a:rPr>
              <a:t> By addressing these elements, problem formulation can lead to a more structured and effective approach to finding solutions. </a:t>
            </a:r>
            <a:endParaRPr lang="en-US" dirty="0"/>
          </a:p>
          <a:p>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198D713-D0D8-4763-B76F-5D6B384633A8}" type="slidenum">
              <a:t>3</a:t>
            </a:fld>
            <a:endParaRPr lang="en-US"/>
          </a:p>
        </p:txBody>
      </p:sp>
    </p:spTree>
    <p:extLst>
      <p:ext uri="{BB962C8B-B14F-4D97-AF65-F5344CB8AC3E}">
        <p14:creationId xmlns:p14="http://schemas.microsoft.com/office/powerpoint/2010/main" val="3820535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plays a critical role here, as precise wording can significantly shape our understanding and approach to problem-solving. Language helps in articulating problems clearly and accurately. </a:t>
            </a:r>
          </a:p>
          <a:p>
            <a:endParaRPr lang="en-US" dirty="0">
              <a:ea typeface="Calibri"/>
              <a:cs typeface="Calibri"/>
            </a:endParaRPr>
          </a:p>
          <a:p>
            <a:r>
              <a:rPr lang="en-US" dirty="0"/>
              <a:t>Language plays a crucial role in clarifying problems for several reasons:</a:t>
            </a:r>
            <a:br>
              <a:rPr lang="en-US" dirty="0">
                <a:cs typeface="+mn-lt"/>
              </a:rPr>
            </a:br>
            <a:br>
              <a:rPr lang="en-US" dirty="0">
                <a:cs typeface="+mn-lt"/>
              </a:rPr>
            </a:br>
            <a:r>
              <a:rPr lang="en-US" dirty="0"/>
              <a:t>1. Precision and Clarity: The use of clear and precise language helps to articulate the specifics of a problem. Ambiguous or vague terms can lead to misunderstandings, while precise language can ensure that everyone involved has a common understanding of the issue.</a:t>
            </a:r>
            <a:br>
              <a:rPr lang="en-US" dirty="0">
                <a:cs typeface="+mn-lt"/>
              </a:rPr>
            </a:br>
            <a:br>
              <a:rPr lang="en-US" dirty="0">
                <a:cs typeface="+mn-lt"/>
              </a:rPr>
            </a:br>
            <a:r>
              <a:rPr lang="en-US" dirty="0"/>
              <a:t>2. Framing the Problem: Language shapes how a problem is perceived. The way a problem is framed can influence how it is understood and approached. For instance, describing a problem in terms of opportunities rather than obstacles can change the mindset of those involved.</a:t>
            </a:r>
            <a:br>
              <a:rPr lang="en-US" dirty="0">
                <a:cs typeface="+mn-lt"/>
              </a:rPr>
            </a:br>
            <a:br>
              <a:rPr lang="en-US" dirty="0">
                <a:cs typeface="+mn-lt"/>
              </a:rPr>
            </a:br>
            <a:r>
              <a:rPr lang="en-US" dirty="0"/>
              <a:t>3. Facilitating Communication: Effective communication is essential for collaboration among stakeholders. Using a common language allows for smoother discussions and better teamwork as individuals share views, approaches, and solutions to the problem.</a:t>
            </a:r>
            <a:br>
              <a:rPr lang="en-US" dirty="0">
                <a:cs typeface="+mn-lt"/>
              </a:rPr>
            </a:br>
            <a:br>
              <a:rPr lang="en-US" dirty="0">
                <a:cs typeface="+mn-lt"/>
              </a:rPr>
            </a:br>
            <a:r>
              <a:rPr lang="en-US" dirty="0"/>
              <a:t>4. Identifying Key Components: Language helps in breaking down complex problems into smaller, more manageable parts. By using appropriate terminology, one can categorize and prioritize different aspects of the problem, making it easier to analyze.</a:t>
            </a:r>
            <a:br>
              <a:rPr lang="en-US" dirty="0">
                <a:cs typeface="+mn-lt"/>
              </a:rPr>
            </a:br>
            <a:br>
              <a:rPr lang="en-US" dirty="0">
                <a:cs typeface="+mn-lt"/>
              </a:rPr>
            </a:br>
            <a:r>
              <a:rPr lang="en-US" dirty="0"/>
              <a:t>5. Encouraging Critical Thinking: Well-structured language can promote critical thinking by encouraging individuals to question assumptions, explore different perspectives, and engage in deeper analysis of the problem at hand.</a:t>
            </a:r>
            <a:br>
              <a:rPr lang="en-US" dirty="0">
                <a:cs typeface="+mn-lt"/>
              </a:rPr>
            </a:br>
            <a:br>
              <a:rPr lang="en-US" dirty="0">
                <a:cs typeface="+mn-lt"/>
              </a:rPr>
            </a:br>
            <a:r>
              <a:rPr lang="en-US" dirty="0"/>
              <a:t>6. Documenting Understanding: Written language serves as a record that can be referred back to. Documenting the problem formulation process helps ensure that all stakeholders are aligned and that there is a clear reference point for future discussions.</a:t>
            </a:r>
            <a:br>
              <a:rPr lang="en-US" dirty="0">
                <a:cs typeface="+mn-lt"/>
              </a:rPr>
            </a:br>
            <a:br>
              <a:rPr lang="en-US" dirty="0">
                <a:cs typeface="+mn-lt"/>
              </a:rPr>
            </a:br>
            <a:r>
              <a:rPr lang="en-US" dirty="0"/>
              <a:t>7. Promoting Inclusivity: Using inclusive language ensures that all stakeholders feel represented and valued in the problem-solving process. This can lead to a more comprehensive understanding of the problem as diverse perspectives are considered.</a:t>
            </a:r>
            <a:br>
              <a:rPr lang="en-US" dirty="0">
                <a:cs typeface="+mn-lt"/>
              </a:rPr>
            </a:br>
            <a:br>
              <a:rPr lang="en-US" dirty="0">
                <a:cs typeface="+mn-lt"/>
              </a:rPr>
            </a:br>
            <a:r>
              <a:rPr lang="en-US" dirty="0"/>
              <a:t>8. Guiding Action: Clear language not only defines the problem but also helps in articulating objectives and potential solutions. It provides a roadmap for action, guiding individuals and teams toward effective interventions.</a:t>
            </a:r>
            <a:br>
              <a:rPr lang="en-US" dirty="0">
                <a:cs typeface="+mn-lt"/>
              </a:rPr>
            </a:br>
            <a:br>
              <a:rPr lang="en-US" dirty="0">
                <a:cs typeface="+mn-lt"/>
              </a:rPr>
            </a:br>
            <a:r>
              <a:rPr lang="en-US" dirty="0"/>
              <a:t>In summary, the importance of language in clarifying problems lies in its ability to foster understanding, facilitate communication, promote critical thinking, and guide effective action. Properly articulated problems are more likely to lead to successful outcomes.</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198D713-D0D8-4763-B76F-5D6B384633A8}" type="slidenum">
              <a:t>4</a:t>
            </a:fld>
            <a:endParaRPr lang="en-US"/>
          </a:p>
        </p:txBody>
      </p:sp>
    </p:spTree>
    <p:extLst>
      <p:ext uri="{BB962C8B-B14F-4D97-AF65-F5344CB8AC3E}">
        <p14:creationId xmlns:p14="http://schemas.microsoft.com/office/powerpoint/2010/main" val="371510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Critical thinking involves analyzing information and arguments. Effective language use is essential to parse through assumptions and identify the real issues needing attention. This allows for accurate problem identification.</a:t>
            </a:r>
          </a:p>
        </p:txBody>
      </p:sp>
      <p:sp>
        <p:nvSpPr>
          <p:cNvPr id="4" name="Slide Number Placeholder 3"/>
          <p:cNvSpPr>
            <a:spLocks noGrp="1"/>
          </p:cNvSpPr>
          <p:nvPr>
            <p:ph type="sldNum" sz="quarter" idx="5"/>
          </p:nvPr>
        </p:nvSpPr>
        <p:spPr/>
        <p:txBody>
          <a:bodyPr/>
          <a:lstStyle/>
          <a:p>
            <a:fld id="{2198D713-D0D8-4763-B76F-5D6B384633A8}" type="slidenum">
              <a:t>5</a:t>
            </a:fld>
            <a:endParaRPr lang="en-US"/>
          </a:p>
        </p:txBody>
      </p:sp>
    </p:spTree>
    <p:extLst>
      <p:ext uri="{BB962C8B-B14F-4D97-AF65-F5344CB8AC3E}">
        <p14:creationId xmlns:p14="http://schemas.microsoft.com/office/powerpoint/2010/main" val="116039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Framing Effect:</a:t>
            </a:r>
            <a:br>
              <a:rPr lang="en-US" dirty="0">
                <a:cs typeface="+mn-lt"/>
              </a:rPr>
            </a:br>
            <a:r>
              <a:rPr lang="en-US" dirty="0"/>
              <a:t>   - Example: Describing a public health issue as an "epidemic" versus a "public health challenge." The term "epidemic" may invoke a sense of urgency and alarm, prompting quicker action, while "challenge" may lead to a more measured response.</a:t>
            </a:r>
            <a:br>
              <a:rPr lang="en-US" dirty="0">
                <a:cs typeface="+mn-lt"/>
              </a:rPr>
            </a:br>
            <a:br>
              <a:rPr lang="en-US" dirty="0">
                <a:cs typeface="+mn-lt"/>
              </a:rPr>
            </a:br>
            <a:r>
              <a:rPr lang="en-US" dirty="0"/>
              <a:t>2. Terminology and Connotation:</a:t>
            </a:r>
            <a:br>
              <a:rPr lang="en-US" dirty="0">
                <a:cs typeface="+mn-lt"/>
              </a:rPr>
            </a:br>
            <a:r>
              <a:rPr lang="en-US" dirty="0"/>
              <a:t>   - Example: Referring to unemployed individuals as "job seekers" versus "unemployed." The former emphasizes proactive behavior, while the latter may carry a negative connotation, affecting how society perceives the issue and the individuals involved.</a:t>
            </a:r>
            <a:br>
              <a:rPr lang="en-US" dirty="0">
                <a:cs typeface="+mn-lt"/>
              </a:rPr>
            </a:br>
            <a:br>
              <a:rPr lang="en-US" dirty="0">
                <a:cs typeface="+mn-lt"/>
              </a:rPr>
            </a:br>
            <a:r>
              <a:rPr lang="en-US" dirty="0"/>
              <a:t>3. Ambiguity vs. Clarity:</a:t>
            </a:r>
            <a:br>
              <a:rPr lang="en-US" dirty="0">
                <a:cs typeface="+mn-lt"/>
              </a:rPr>
            </a:br>
            <a:r>
              <a:rPr lang="en-US" dirty="0"/>
              <a:t>   - Example: Saying "there are issues with customer satisfaction" lacks specificity compared to "customers are dissatisfied with product quality and delivery times." The latter clearly identifies the areas that need attention.</a:t>
            </a:r>
            <a:br>
              <a:rPr lang="en-US" dirty="0">
                <a:cs typeface="+mn-lt"/>
              </a:rPr>
            </a:br>
            <a:br>
              <a:rPr lang="en-US" dirty="0">
                <a:cs typeface="+mn-lt"/>
              </a:rPr>
            </a:br>
            <a:r>
              <a:rPr lang="en-US" dirty="0"/>
              <a:t>4. Inclusive Language:</a:t>
            </a:r>
            <a:br>
              <a:rPr lang="en-US" dirty="0">
                <a:cs typeface="+mn-lt"/>
              </a:rPr>
            </a:br>
            <a:r>
              <a:rPr lang="en-US" dirty="0"/>
              <a:t>   - Example: Using "students from diverse backgrounds" instead of "minority students" can help highlight the richness of diversity without reducing individuals to demographic labels, encouraging a broader understanding of educational inequities.</a:t>
            </a:r>
            <a:br>
              <a:rPr lang="en-US" dirty="0">
                <a:cs typeface="+mn-lt"/>
              </a:rPr>
            </a:br>
            <a:br>
              <a:rPr lang="en-US" dirty="0">
                <a:cs typeface="+mn-lt"/>
              </a:rPr>
            </a:br>
            <a:r>
              <a:rPr lang="en-US" dirty="0"/>
              <a:t>5. Emotional Tone:</a:t>
            </a:r>
            <a:br>
              <a:rPr lang="en-US" dirty="0">
                <a:cs typeface="+mn-lt"/>
              </a:rPr>
            </a:br>
            <a:r>
              <a:rPr lang="en-US" dirty="0"/>
              <a:t>   - Example: Describing climate change as a "crisis" versus a "challenge." The word "crisis" conveys urgency and a need for immediate action, while "challenge" may imply that it can be managed over time.</a:t>
            </a:r>
            <a:br>
              <a:rPr lang="en-US" dirty="0">
                <a:cs typeface="+mn-lt"/>
              </a:rPr>
            </a:br>
            <a:br>
              <a:rPr lang="en-US" dirty="0">
                <a:cs typeface="+mn-lt"/>
              </a:rPr>
            </a:br>
            <a:r>
              <a:rPr lang="en-US" dirty="0"/>
              <a:t>6. Cultural Context:</a:t>
            </a:r>
            <a:br>
              <a:rPr lang="en-US" dirty="0">
                <a:cs typeface="+mn-lt"/>
              </a:rPr>
            </a:br>
            <a:r>
              <a:rPr lang="en-US" dirty="0"/>
              <a:t>   - Example: In some cultures, discussing mental health openly is stigmatized. Using language that normalizes mental health discussions, such as "mental wellness" instead of "mental illness," can help identify and destigmatize the problem.</a:t>
            </a:r>
            <a:br>
              <a:rPr lang="en-US" dirty="0">
                <a:cs typeface="+mn-lt"/>
              </a:rPr>
            </a:br>
            <a:br>
              <a:rPr lang="en-US" dirty="0">
                <a:cs typeface="+mn-lt"/>
              </a:rPr>
            </a:br>
            <a:r>
              <a:rPr lang="en-US" dirty="0"/>
              <a:t>7. Question Framing:</a:t>
            </a:r>
            <a:br>
              <a:rPr lang="en-US" dirty="0">
                <a:cs typeface="+mn-lt"/>
              </a:rPr>
            </a:br>
            <a:r>
              <a:rPr lang="en-US" dirty="0"/>
              <a:t>   - Example: Asking "What are the causes of pollution in this area?" versus "How can we reduce pollution?" The first question identifies the problem's sources, while the second may overlook specific issues that need addressing.</a:t>
            </a:r>
            <a:br>
              <a:rPr lang="en-US" dirty="0">
                <a:cs typeface="+mn-lt"/>
              </a:rPr>
            </a:br>
            <a:br>
              <a:rPr lang="en-US" dirty="0">
                <a:cs typeface="+mn-lt"/>
              </a:rPr>
            </a:br>
            <a:r>
              <a:rPr lang="en-US" dirty="0"/>
              <a:t>8. Narrative and Storytelling:</a:t>
            </a:r>
            <a:br>
              <a:rPr lang="en-US" dirty="0">
                <a:cs typeface="+mn-lt"/>
              </a:rPr>
            </a:br>
            <a:r>
              <a:rPr lang="en-US" dirty="0"/>
              <a:t>   - Example: Sharing personal stories of individuals affected by poverty can humanize the issue and highlight the complexity of the problem, whereas statistical data alone may fail to convey the real-life impact.</a:t>
            </a:r>
            <a:br>
              <a:rPr lang="en-US" dirty="0">
                <a:cs typeface="+mn-lt"/>
              </a:rPr>
            </a:br>
            <a:br>
              <a:rPr lang="en-US" dirty="0">
                <a:cs typeface="+mn-lt"/>
              </a:rPr>
            </a:br>
            <a:r>
              <a:rPr lang="en-US" dirty="0"/>
              <a:t>9. Positive vs. Negative Framing:</a:t>
            </a:r>
            <a:br>
              <a:rPr lang="en-US" dirty="0">
                <a:cs typeface="+mn-lt"/>
              </a:rPr>
            </a:br>
            <a:r>
              <a:rPr lang="en-US" dirty="0"/>
              <a:t>   - Example: Referring to a "recycling initiative" versus a "waste reduction program." The former emphasizes positive action and community involvement, while the latter may focus on a problem (waste) without inspiring proactive solutions.</a:t>
            </a:r>
            <a:br>
              <a:rPr lang="en-US" dirty="0">
                <a:cs typeface="+mn-lt"/>
              </a:rPr>
            </a:br>
            <a:br>
              <a:rPr lang="en-US" dirty="0">
                <a:cs typeface="+mn-lt"/>
              </a:rPr>
            </a:br>
            <a:r>
              <a:rPr lang="en-US" dirty="0"/>
              <a:t>10. Technical Jargon:</a:t>
            </a:r>
            <a:br>
              <a:rPr lang="en-US" dirty="0">
                <a:cs typeface="+mn-lt"/>
              </a:rPr>
            </a:br>
            <a:r>
              <a:rPr lang="en-US" dirty="0"/>
              <a:t>    - Example: Using highly technical language in a healthcare setting can alienate patients, making it difficult for them to identify health issues. Simplifying language can empower patients to engage in their health discussions.</a:t>
            </a:r>
            <a:br>
              <a:rPr lang="en-US" dirty="0">
                <a:cs typeface="+mn-lt"/>
              </a:rPr>
            </a:br>
            <a:br>
              <a:rPr lang="en-US" dirty="0">
                <a:cs typeface="+mn-lt"/>
              </a:rPr>
            </a:br>
            <a:r>
              <a:rPr lang="en-US" dirty="0"/>
              <a:t>These examples demonstrate how the choice and structure of language can shape perceptions, influence responses, and ultimately impact the identification and understanding of various problems. Effective communication can lead to clearer problem identification and facilitate more meaningful discussions and solutions.</a:t>
            </a:r>
            <a:br>
              <a:rPr lang="en-US" dirty="0">
                <a:cs typeface="+mn-lt"/>
              </a:rPr>
            </a:br>
            <a:br>
              <a:rPr lang="en-US" dirty="0">
                <a:cs typeface="+mn-lt"/>
              </a:rPr>
            </a:br>
            <a:r>
              <a:rPr lang="en-US" dirty="0"/>
              <a:t>Language plays a crucial role in how we identify and respond to issues. For instance, describing a public health crisis as an "epidemic" can trigger urgency, while labeling unemployed individuals as "job seekers" promotes a proactive perspective. Clarity is vital; vague statements about customer satisfaction fail to pinpoint problems, unlike specific complaints about product quality. Inclusive language, such as "students from diverse backgrounds," fosters understanding of educational disparities. Emotional tones matter too; calling climate change a "crisis" invokes immediate action, whereas "challenge" suggests a long-term approach. Cultural context affects discussions on mental health; using "mental wellness" can reduce stigma. Additionally, how we frame questions influences focus, with inquiries about pollution sources delving deeper than reduction strategies. Personal narratives can humanize complex issues like poverty, while positive framing encourages community involvement. Ultimately, the choice of language shapes perceptions, enhancing clarity and fostering productive dialogues for problem-solving.</a:t>
            </a:r>
            <a:r>
              <a:rPr lang="en-US" dirty="0">
                <a:ea typeface="Calibri"/>
                <a:cs typeface="Calibri"/>
              </a:rPr>
              <a:t>                                                                                                                                                                                                                                                                                                                                                                                                                                                                                                                                                                                                                                                                                                                                                                                                                                                                                                                                                                                                                                                                                                                                     </a:t>
            </a:r>
          </a:p>
        </p:txBody>
      </p:sp>
      <p:sp>
        <p:nvSpPr>
          <p:cNvPr id="4" name="Slide Number Placeholder 3"/>
          <p:cNvSpPr>
            <a:spLocks noGrp="1"/>
          </p:cNvSpPr>
          <p:nvPr>
            <p:ph type="sldNum" sz="quarter" idx="5"/>
          </p:nvPr>
        </p:nvSpPr>
        <p:spPr/>
        <p:txBody>
          <a:bodyPr/>
          <a:lstStyle/>
          <a:p>
            <a:fld id="{2198D713-D0D8-4763-B76F-5D6B384633A8}" type="slidenum">
              <a:t>6</a:t>
            </a:fld>
            <a:endParaRPr lang="en-US"/>
          </a:p>
        </p:txBody>
      </p:sp>
    </p:spTree>
    <p:extLst>
      <p:ext uri="{BB962C8B-B14F-4D97-AF65-F5344CB8AC3E}">
        <p14:creationId xmlns:p14="http://schemas.microsoft.com/office/powerpoint/2010/main" val="1101770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carries ethical weight. Misleading language can result in unethical decision-making by obscuring facts and leading to misinformed choices. It is crucial to recognize these implications when formulating and communicating decisions. Some ethical concerns surrounding language are..... There are consequences of </a:t>
            </a:r>
            <a:r>
              <a:rPr lang="en-US" dirty="0" err="1"/>
              <a:t>langauge</a:t>
            </a:r>
            <a:r>
              <a:rPr lang="en-US" dirty="0"/>
              <a:t> manipulation</a:t>
            </a:r>
          </a:p>
          <a:p>
            <a:endParaRPr lang="en-US" dirty="0">
              <a:ea typeface="Calibri"/>
              <a:cs typeface="Calibri"/>
            </a:endParaRPr>
          </a:p>
          <a:p>
            <a:r>
              <a:rPr lang="en-US" dirty="0"/>
              <a:t> Ethical Responsibilities in Communication</a:t>
            </a:r>
            <a:br>
              <a:rPr lang="en-US" dirty="0">
                <a:cs typeface="+mn-lt"/>
              </a:rPr>
            </a:br>
            <a:br>
              <a:rPr lang="en-US" dirty="0">
                <a:cs typeface="+mn-lt"/>
              </a:rPr>
            </a:br>
            <a:r>
              <a:rPr lang="en-US" dirty="0"/>
              <a:t>1. Honesty and Truthfulness: Communicators should strive to provide accurate information.</a:t>
            </a:r>
            <a:br>
              <a:rPr lang="en-US" dirty="0">
                <a:cs typeface="+mn-lt"/>
              </a:rPr>
            </a:br>
            <a:r>
              <a:rPr lang="en-US" dirty="0"/>
              <a:t>   - Example: A news article that misrepresents facts about a political candidate can mislead voters, potentially influencing election outcomes.</a:t>
            </a:r>
            <a:br>
              <a:rPr lang="en-US" dirty="0">
                <a:cs typeface="+mn-lt"/>
              </a:rPr>
            </a:br>
            <a:br>
              <a:rPr lang="en-US" dirty="0">
                <a:cs typeface="+mn-lt"/>
              </a:rPr>
            </a:br>
            <a:r>
              <a:rPr lang="en-US" dirty="0"/>
              <a:t>2. Respect for Privacy: Respecting confidentiality and the privacy of individuals is crucial.</a:t>
            </a:r>
            <a:br>
              <a:rPr lang="en-US" dirty="0">
                <a:cs typeface="+mn-lt"/>
              </a:rPr>
            </a:br>
            <a:r>
              <a:rPr lang="en-US" dirty="0"/>
              <a:t>   - Example: Sharing private information about a friend without their consent can damage trust and relationships.</a:t>
            </a:r>
            <a:br>
              <a:rPr lang="en-US" dirty="0">
                <a:cs typeface="+mn-lt"/>
              </a:rPr>
            </a:br>
            <a:br>
              <a:rPr lang="en-US" dirty="0">
                <a:cs typeface="+mn-lt"/>
              </a:rPr>
            </a:br>
            <a:r>
              <a:rPr lang="en-US" dirty="0"/>
              <a:t>3. Fairness and Inclusivity: Language should promote fairness and avoid discrimination.</a:t>
            </a:r>
            <a:br>
              <a:rPr lang="en-US" dirty="0">
                <a:cs typeface="+mn-lt"/>
              </a:rPr>
            </a:br>
            <a:r>
              <a:rPr lang="en-US" dirty="0"/>
              <a:t>   - Example: Using gender-neutral terms (like "firefighter" instead of "fireman") fosters inclusivity and respects all individuals in the profession.</a:t>
            </a:r>
            <a:br>
              <a:rPr lang="en-US" dirty="0">
                <a:cs typeface="+mn-lt"/>
              </a:rPr>
            </a:br>
            <a:br>
              <a:rPr lang="en-US" dirty="0">
                <a:cs typeface="+mn-lt"/>
              </a:rPr>
            </a:br>
            <a:r>
              <a:rPr lang="en-US" dirty="0"/>
              <a:t>4. Clarity and Transparency: Communicators should strive for clear and understandable messages.</a:t>
            </a:r>
            <a:br>
              <a:rPr lang="en-US" dirty="0">
                <a:cs typeface="+mn-lt"/>
              </a:rPr>
            </a:br>
            <a:r>
              <a:rPr lang="en-US" dirty="0"/>
              <a:t>   - Example: A healthcare provider using overly technical jargon can confuse patients, leading to misunderstandings about their health.</a:t>
            </a:r>
            <a:br>
              <a:rPr lang="en-US" dirty="0">
                <a:cs typeface="+mn-lt"/>
              </a:rPr>
            </a:br>
            <a:br>
              <a:rPr lang="en-US" dirty="0">
                <a:cs typeface="+mn-lt"/>
              </a:rPr>
            </a:br>
            <a:r>
              <a:rPr lang="en-US" dirty="0"/>
              <a:t>5. Empathy and Sensitivity: Being sensitive to the feelings of others is essential in communication.</a:t>
            </a:r>
            <a:br>
              <a:rPr lang="en-US" dirty="0">
                <a:cs typeface="+mn-lt"/>
              </a:rPr>
            </a:br>
            <a:r>
              <a:rPr lang="en-US" dirty="0"/>
              <a:t>   - Example: Using language that stigmatizes mental health (e.g., calling someone "crazy") can harm individuals and discourage them from seeking help.</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2198D713-D0D8-4763-B76F-5D6B384633A8}" type="slidenum">
              <a:t>7</a:t>
            </a:fld>
            <a:endParaRPr lang="en-US"/>
          </a:p>
        </p:txBody>
      </p:sp>
    </p:spTree>
    <p:extLst>
      <p:ext uri="{BB962C8B-B14F-4D97-AF65-F5344CB8AC3E}">
        <p14:creationId xmlns:p14="http://schemas.microsoft.com/office/powerpoint/2010/main" val="299337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Misleading Language: </a:t>
            </a:r>
          </a:p>
          <a:p>
            <a:endParaRPr lang="en-US"/>
          </a:p>
          <a:p>
            <a:r>
              <a:rPr lang="en-US" dirty="0"/>
              <a:t>1. Ambiguity: Vague statements can obscure the truth.</a:t>
            </a:r>
            <a:br>
              <a:rPr lang="en-US" dirty="0">
                <a:cs typeface="+mn-lt"/>
              </a:rPr>
            </a:br>
            <a:r>
              <a:rPr lang="en-US" dirty="0"/>
              <a:t>   - Example: A company saying "we are working on improving customer satisfaction" without providing specifics may lead consumers to believe issues are being addressed when they are not. This can erode trust over time.</a:t>
            </a:r>
            <a:br>
              <a:rPr lang="en-US" dirty="0">
                <a:cs typeface="+mn-lt"/>
              </a:rPr>
            </a:br>
            <a:br>
              <a:rPr lang="en-US" dirty="0">
                <a:cs typeface="+mn-lt"/>
              </a:rPr>
            </a:br>
            <a:r>
              <a:rPr lang="en-US" dirty="0"/>
              <a:t>2. Spin or Euphemism: Using soft language to downplay negative situations.</a:t>
            </a:r>
            <a:br>
              <a:rPr lang="en-US" dirty="0">
                <a:cs typeface="+mn-lt"/>
              </a:rPr>
            </a:br>
            <a:r>
              <a:rPr lang="en-US" dirty="0"/>
              <a:t>   - Example: Referring to layoffs as "streamlining" can make the situation seem less severe and prevent employees from fully understanding the implications of job losses, leading to a lack of preparedness.</a:t>
            </a:r>
            <a:br>
              <a:rPr lang="en-US" dirty="0">
                <a:cs typeface="+mn-lt"/>
              </a:rPr>
            </a:br>
            <a:br>
              <a:rPr lang="en-US" dirty="0">
                <a:cs typeface="+mn-lt"/>
              </a:rPr>
            </a:br>
            <a:r>
              <a:rPr lang="en-US" dirty="0"/>
              <a:t>3. False Dichotomy: Presenting a situation as having only two options.</a:t>
            </a:r>
            <a:br>
              <a:rPr lang="en-US" dirty="0">
                <a:cs typeface="+mn-lt"/>
              </a:rPr>
            </a:br>
            <a:r>
              <a:rPr lang="en-US" dirty="0"/>
              <a:t>   - Example: Saying "You either support this policy or you don’t care about the environment" oversimplifies complex issues and can alienate people who hold nuanced views.</a:t>
            </a:r>
            <a:br>
              <a:rPr lang="en-US" dirty="0">
                <a:cs typeface="+mn-lt"/>
              </a:rPr>
            </a:br>
            <a:br>
              <a:rPr lang="en-US" dirty="0">
                <a:cs typeface="+mn-lt"/>
              </a:rPr>
            </a:br>
            <a:r>
              <a:rPr lang="en-US" dirty="0"/>
              <a:t>4. Exaggeration: Overstating facts can lead to misinformation.</a:t>
            </a:r>
            <a:br>
              <a:rPr lang="en-US" dirty="0">
                <a:cs typeface="+mn-lt"/>
              </a:rPr>
            </a:br>
            <a:r>
              <a:rPr lang="en-US" dirty="0"/>
              <a:t>   - Example: Claiming that a new product is "revolutionary" without evidence can mislead consumers and damage the company's reputation if the product fails to meet expectations.</a:t>
            </a:r>
            <a:endParaRPr lang="en-US" dirty="0">
              <a:ea typeface="Calibri"/>
              <a:cs typeface="Calibri"/>
            </a:endParaRPr>
          </a:p>
          <a:p>
            <a:endParaRPr lang="en-US" dirty="0">
              <a:cs typeface="+mn-lt"/>
            </a:endParaRPr>
          </a:p>
          <a:p>
            <a:r>
              <a:rPr lang="en-US" dirty="0">
                <a:cs typeface="+mn-lt"/>
              </a:rPr>
              <a:t>Consequences of Misleading Language:</a:t>
            </a:r>
            <a:endParaRPr lang="en-US" dirty="0">
              <a:ea typeface="Calibri" panose="020F0502020204030204"/>
              <a:cs typeface="+mn-lt"/>
            </a:endParaRPr>
          </a:p>
          <a:p>
            <a:endParaRPr lang="en-US" dirty="0">
              <a:cs typeface="+mn-lt"/>
            </a:endParaRPr>
          </a:p>
          <a:p>
            <a:r>
              <a:rPr lang="en-US" dirty="0"/>
              <a:t>- Loss of Trust: When people realize they have been misled, they may become distrustful of the source, whether it’s a brand, journalist, or individual.</a:t>
            </a:r>
            <a:br>
              <a:rPr lang="en-US" dirty="0">
                <a:cs typeface="+mn-lt"/>
              </a:rPr>
            </a:br>
            <a:r>
              <a:rPr lang="en-US" dirty="0"/>
              <a:t>- Informed Decision-Making: Misleading language can hinder people’s ability to make informed choices, whether in politics, health, or consumer products.</a:t>
            </a:r>
            <a:br>
              <a:rPr lang="en-US" dirty="0">
                <a:cs typeface="+mn-lt"/>
              </a:rPr>
            </a:br>
            <a:r>
              <a:rPr lang="en-US" dirty="0"/>
              <a:t>- Social Division: Misleading rhetoric can polarize communities and create divisions based on misinformation.</a:t>
            </a:r>
            <a:br>
              <a:rPr lang="en-US" dirty="0">
                <a:cs typeface="+mn-lt"/>
              </a:rPr>
            </a:br>
            <a:r>
              <a:rPr lang="en-US" dirty="0"/>
              <a:t>- Negative Impact on Relationships: Misleading communication can damage personal relationships and reputations, leading to conflicts and misunderstandings.</a:t>
            </a:r>
            <a:br>
              <a:rPr lang="en-US" dirty="0">
                <a:cs typeface="+mn-lt"/>
              </a:rPr>
            </a:br>
            <a:br>
              <a:rPr lang="en-US" dirty="0">
                <a:cs typeface="+mn-lt"/>
              </a:rPr>
            </a:br>
            <a:r>
              <a:rPr lang="en-US" dirty="0"/>
              <a:t>- In summary, ethical language use is crucial for maintaining trust, transparency, and respect in communication. Being aware of the implications of our words and striving for ethical responsibilities can help foster healthier dialogues and relationships.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2198D713-D0D8-4763-B76F-5D6B384633A8}" type="slidenum">
              <a:t>8</a:t>
            </a:fld>
            <a:endParaRPr lang="en-US"/>
          </a:p>
        </p:txBody>
      </p:sp>
    </p:spTree>
    <p:extLst>
      <p:ext uri="{BB962C8B-B14F-4D97-AF65-F5344CB8AC3E}">
        <p14:creationId xmlns:p14="http://schemas.microsoft.com/office/powerpoint/2010/main" val="199018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the definition of Problem Formulation and the critical role that Language plays here, </a:t>
            </a:r>
          </a:p>
          <a:p>
            <a:endParaRPr lang="en-US" dirty="0"/>
          </a:p>
          <a:p>
            <a:r>
              <a:rPr lang="en-US" dirty="0"/>
              <a:t>Let's take a look at a current problem that California is experiencing with the wildfires. I'd like to use the elements from our previous slide to and apply problem formulation and effective language when addressing the issue of California wildfires.</a:t>
            </a:r>
          </a:p>
          <a:p>
            <a:endParaRPr lang="en-US" dirty="0"/>
          </a:p>
          <a:p>
            <a:pPr marL="171450" indent="-171450">
              <a:buFont typeface="Arial,Sans-Serif"/>
              <a:buChar char="•"/>
            </a:pPr>
            <a:r>
              <a:rPr lang="en-US" dirty="0"/>
              <a:t>1. Identifying the Problem:</a:t>
            </a:r>
            <a:br>
              <a:rPr lang="en-US" dirty="0">
                <a:cs typeface="+mn-lt"/>
              </a:rPr>
            </a:br>
            <a:r>
              <a:rPr lang="en-US" dirty="0"/>
              <a:t>   - Articulate the Issue: Clearly state that the problem is the increasing frequency and intensity of wildfires in California, which pose threats to ecosystems, property, and human safety.</a:t>
            </a:r>
            <a:br>
              <a:rPr lang="en-US" dirty="0">
                <a:cs typeface="+mn-lt"/>
              </a:rPr>
            </a:br>
            <a:r>
              <a:rPr lang="en-US" dirty="0"/>
              <a:t>   - Example Statement: "California is experiencing a rise in wildfires that endanger communities, wildlife, and air quality."</a:t>
            </a:r>
            <a:br>
              <a:rPr lang="en-US" dirty="0">
                <a:cs typeface="+mn-lt"/>
              </a:rPr>
            </a:br>
            <a:br>
              <a:rPr lang="en-US" dirty="0">
                <a:cs typeface="+mn-lt"/>
              </a:rPr>
            </a:br>
            <a:r>
              <a:rPr lang="en-US" dirty="0"/>
              <a:t>2. Contextualizing the Problem:</a:t>
            </a:r>
            <a:br>
              <a:rPr lang="en-US" dirty="0">
                <a:cs typeface="+mn-lt"/>
              </a:rPr>
            </a:br>
            <a:r>
              <a:rPr lang="en-US" dirty="0"/>
              <a:t>   - Provide Background: Discuss factors contributing to wildfires, such as climate change, forest management practices, and urban development near wildland areas.</a:t>
            </a:r>
            <a:br>
              <a:rPr lang="en-US" dirty="0">
                <a:cs typeface="+mn-lt"/>
              </a:rPr>
            </a:br>
            <a:r>
              <a:rPr lang="en-US" dirty="0"/>
              <a:t>   - Example Statement: "The combination of prolonged drought conditions, high temperatures, and inadequate forest management has intensified wildfire risks."</a:t>
            </a:r>
            <a:br>
              <a:rPr lang="en-US" dirty="0">
                <a:cs typeface="+mn-lt"/>
              </a:rPr>
            </a:br>
            <a:br>
              <a:rPr lang="en-US" dirty="0">
                <a:cs typeface="+mn-lt"/>
              </a:rPr>
            </a:br>
            <a:r>
              <a:rPr lang="en-US" dirty="0"/>
              <a:t>3. Defining Objectives:</a:t>
            </a:r>
            <a:br>
              <a:rPr lang="en-US" dirty="0">
                <a:cs typeface="+mn-lt"/>
              </a:rPr>
            </a:br>
            <a:r>
              <a:rPr lang="en-US" dirty="0"/>
              <a:t>   - Set Clear Goals: Determine what you want to achieve, such as reducing wildfire occurrences, improving emergency response, or enhancing community resilience.</a:t>
            </a:r>
            <a:br>
              <a:rPr lang="en-US" dirty="0">
                <a:cs typeface="+mn-lt"/>
              </a:rPr>
            </a:br>
            <a:r>
              <a:rPr lang="en-US" dirty="0"/>
              <a:t>   - Example Statement: "Our objective is to develop strategies to reduce wildfire risks and improve community preparedness."</a:t>
            </a:r>
            <a:br>
              <a:rPr lang="en-US" dirty="0">
                <a:cs typeface="+mn-lt"/>
              </a:rPr>
            </a:br>
            <a:endParaRPr lang="en-US" dirty="0"/>
          </a:p>
          <a:p>
            <a:pPr marL="171450" indent="-171450">
              <a:buFont typeface="Arial,Sans-Serif"/>
              <a:buChar char="•"/>
            </a:pPr>
            <a:r>
              <a:rPr lang="en-US" dirty="0"/>
              <a:t>4. Identifying Constraints:</a:t>
            </a:r>
            <a:br>
              <a:rPr lang="en-US" dirty="0">
                <a:cs typeface="+mn-lt"/>
              </a:rPr>
            </a:br>
            <a:r>
              <a:rPr lang="en-US" dirty="0"/>
              <a:t>   - Recognize Limitations: Acknowledge factors that may hinder solutions, such as budgetary constraints, political challenges, or competing land use interests.</a:t>
            </a:r>
            <a:br>
              <a:rPr lang="en-US" dirty="0">
                <a:cs typeface="+mn-lt"/>
              </a:rPr>
            </a:br>
            <a:r>
              <a:rPr lang="en-US" dirty="0"/>
              <a:t>   - Example Statement: "Budget limitations and regulatory hurdles can restrict the implementation of effective wildfire prevention measures."</a:t>
            </a:r>
            <a:br>
              <a:rPr lang="en-US" dirty="0">
                <a:cs typeface="+mn-lt"/>
              </a:rPr>
            </a:br>
            <a:br>
              <a:rPr lang="en-US" dirty="0">
                <a:cs typeface="+mn-lt"/>
              </a:rPr>
            </a:br>
            <a:r>
              <a:rPr lang="en-US" dirty="0"/>
              <a:t>5. Framing the Problem:</a:t>
            </a:r>
            <a:br>
              <a:rPr lang="en-US" dirty="0">
                <a:cs typeface="+mn-lt"/>
              </a:rPr>
            </a:br>
            <a:r>
              <a:rPr lang="en-US" dirty="0"/>
              <a:t>   - Use Constructive Language: Frame the issue as a challenge that can be addressed through collective efforts, emphasizing collaboration and innovation.</a:t>
            </a:r>
            <a:br>
              <a:rPr lang="en-US" dirty="0">
                <a:cs typeface="+mn-lt"/>
              </a:rPr>
            </a:br>
            <a:r>
              <a:rPr lang="en-US" dirty="0"/>
              <a:t>   - Example Statement: "By leveraging technology and community engagement, we can collaboratively develop effective strategies to mitigate wildfire risks."</a:t>
            </a:r>
            <a:br>
              <a:rPr lang="en-US" dirty="0">
                <a:cs typeface="+mn-lt"/>
              </a:rPr>
            </a:br>
            <a:br>
              <a:rPr lang="en-US" dirty="0">
                <a:cs typeface="+mn-lt"/>
              </a:rPr>
            </a:br>
            <a:r>
              <a:rPr lang="en-US" dirty="0"/>
              <a:t>6. Encouraging Stakeholder Involvement:</a:t>
            </a:r>
            <a:br>
              <a:rPr lang="en-US" dirty="0">
                <a:cs typeface="+mn-lt"/>
              </a:rPr>
            </a:br>
            <a:r>
              <a:rPr lang="en-US" dirty="0"/>
              <a:t>   - Promote Inclusivity: Use language that invites diverse perspectives, including those from local communities, environmental groups, and government agencies.</a:t>
            </a:r>
            <a:br>
              <a:rPr lang="en-US" dirty="0">
                <a:cs typeface="+mn-lt"/>
              </a:rPr>
            </a:br>
            <a:r>
              <a:rPr lang="en-US" dirty="0"/>
              <a:t>   - Example Statement: "Engaging local communities and stakeholders is essential to creating comprehensive wildfire management plans."</a:t>
            </a:r>
          </a:p>
          <a:p>
            <a:pPr marL="171450" indent="-171450">
              <a:buFont typeface="Arial,Sans-Serif"/>
              <a:buChar char="•"/>
            </a:pPr>
            <a:endParaRPr lang="en-US" dirty="0"/>
          </a:p>
          <a:p>
            <a:pPr marL="171450" indent="-171450">
              <a:buFont typeface="Arial,Sans-Serif"/>
              <a:buChar char="•"/>
            </a:pPr>
            <a:r>
              <a:rPr lang="en-US" dirty="0"/>
              <a:t>Using problem formulation and effective language in the context of California wildfires allows you to create a structured approach to understanding and addressing the issue. By clearly identifying the problem, providing context, setting objectives, recognizing constraints, and framing the conversation constructively, you can foster collaboration and develop actionable solutions to mitigate the impact of wildfires.</a:t>
            </a:r>
          </a:p>
        </p:txBody>
      </p:sp>
      <p:sp>
        <p:nvSpPr>
          <p:cNvPr id="4" name="Slide Number Placeholder 3"/>
          <p:cNvSpPr>
            <a:spLocks noGrp="1"/>
          </p:cNvSpPr>
          <p:nvPr>
            <p:ph type="sldNum" sz="quarter" idx="5"/>
          </p:nvPr>
        </p:nvSpPr>
        <p:spPr/>
        <p:txBody>
          <a:bodyPr/>
          <a:lstStyle/>
          <a:p>
            <a:fld id="{2198D713-D0D8-4763-B76F-5D6B384633A8}" type="slidenum">
              <a:t>9</a:t>
            </a:fld>
            <a:endParaRPr lang="en-US"/>
          </a:p>
        </p:txBody>
      </p:sp>
    </p:spTree>
    <p:extLst>
      <p:ext uri="{BB962C8B-B14F-4D97-AF65-F5344CB8AC3E}">
        <p14:creationId xmlns:p14="http://schemas.microsoft.com/office/powerpoint/2010/main" val="337618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jpe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07/s11577-001-0001-x"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BD3B34-A207-FC3F-0ABB-ACE3CE774D0E}"/>
              </a:ext>
            </a:extLst>
          </p:cNvPr>
          <p:cNvSpPr>
            <a:spLocks noGrp="1"/>
          </p:cNvSpPr>
          <p:nvPr>
            <p:ph type="title"/>
          </p:nvPr>
        </p:nvSpPr>
        <p:spPr>
          <a:xfrm>
            <a:off x="572493" y="238539"/>
            <a:ext cx="11018520" cy="1434415"/>
          </a:xfrm>
        </p:spPr>
        <p:txBody>
          <a:bodyPr anchor="b">
            <a:normAutofit/>
          </a:bodyPr>
          <a:lstStyle/>
          <a:p>
            <a:r>
              <a:rPr lang="en-US" sz="4600" dirty="0"/>
              <a:t>The Impact of Language on Critical Thinking and Decision - Making</a:t>
            </a:r>
          </a:p>
        </p:txBody>
      </p:sp>
      <p:sp>
        <p:nvSpPr>
          <p:cNvPr id="6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A38914-C168-C0A0-BEDD-52B720FDA5A7}"/>
              </a:ext>
            </a:extLst>
          </p:cNvPr>
          <p:cNvSpPr>
            <a:spLocks noGrp="1"/>
          </p:cNvSpPr>
          <p:nvPr>
            <p:ph idx="1"/>
          </p:nvPr>
        </p:nvSpPr>
        <p:spPr>
          <a:xfrm>
            <a:off x="572493" y="2915377"/>
            <a:ext cx="6713552" cy="3157880"/>
          </a:xfrm>
        </p:spPr>
        <p:txBody>
          <a:bodyPr vert="horz" lIns="91440" tIns="45720" rIns="91440" bIns="45720" rtlCol="0" anchor="t">
            <a:normAutofit/>
          </a:bodyPr>
          <a:lstStyle/>
          <a:p>
            <a:r>
              <a:rPr lang="en-US" sz="2200"/>
              <a:t>Presented By: Johanna McDonald</a:t>
            </a:r>
          </a:p>
          <a:p>
            <a:r>
              <a:rPr lang="en-US" sz="2200"/>
              <a:t>American Public University</a:t>
            </a:r>
          </a:p>
          <a:p>
            <a:r>
              <a:rPr lang="en-US" sz="2200"/>
              <a:t>BUSN410 B006 Winter 2025</a:t>
            </a:r>
          </a:p>
          <a:p>
            <a:r>
              <a:rPr lang="en-US" sz="2200"/>
              <a:t>Instructor Dr. K</a:t>
            </a:r>
          </a:p>
          <a:p>
            <a:r>
              <a:rPr lang="en-US" sz="2200"/>
              <a:t>January 19, 2025</a:t>
            </a:r>
          </a:p>
        </p:txBody>
      </p:sp>
      <p:pic>
        <p:nvPicPr>
          <p:cNvPr id="35" name="Picture 34" descr="People in discussion">
            <a:extLst>
              <a:ext uri="{FF2B5EF4-FFF2-40B4-BE49-F238E27FC236}">
                <a16:creationId xmlns:a16="http://schemas.microsoft.com/office/drawing/2014/main" id="{F406640A-1DBB-324E-9734-9AA60303A5D4}"/>
              </a:ext>
            </a:extLst>
          </p:cNvPr>
          <p:cNvPicPr>
            <a:picLocks noChangeAspect="1"/>
          </p:cNvPicPr>
          <p:nvPr/>
        </p:nvPicPr>
        <p:blipFill>
          <a:blip r:embed="rId3"/>
          <a:srcRect l="28025" r="7759" b="2"/>
          <a:stretch/>
        </p:blipFill>
        <p:spPr>
          <a:xfrm>
            <a:off x="7675658" y="2093976"/>
            <a:ext cx="3941064" cy="4096512"/>
          </a:xfrm>
          <a:prstGeom prst="rect">
            <a:avLst/>
          </a:prstGeom>
        </p:spPr>
      </p:pic>
    </p:spTree>
    <p:extLst>
      <p:ext uri="{BB962C8B-B14F-4D97-AF65-F5344CB8AC3E}">
        <p14:creationId xmlns:p14="http://schemas.microsoft.com/office/powerpoint/2010/main" val="28040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53F6-0785-D8FB-941F-A45F6EDF9F5A}"/>
              </a:ext>
            </a:extLst>
          </p:cNvPr>
          <p:cNvSpPr>
            <a:spLocks noGrp="1"/>
          </p:cNvSpPr>
          <p:nvPr>
            <p:ph type="title"/>
          </p:nvPr>
        </p:nvSpPr>
        <p:spPr>
          <a:xfrm>
            <a:off x="481011" y="327025"/>
            <a:ext cx="5324477" cy="1630363"/>
          </a:xfrm>
        </p:spPr>
        <p:txBody>
          <a:bodyPr anchor="b">
            <a:noAutofit/>
          </a:bodyPr>
          <a:lstStyle/>
          <a:p>
            <a:r>
              <a:rPr lang="en-US" sz="3600" dirty="0">
                <a:ea typeface="+mj-lt"/>
                <a:cs typeface="+mj-lt"/>
              </a:rPr>
              <a:t>Factors Affecting Decision Implementation</a:t>
            </a:r>
            <a:endParaRPr lang="en-US" sz="3600" dirty="0"/>
          </a:p>
        </p:txBody>
      </p:sp>
      <p:pic>
        <p:nvPicPr>
          <p:cNvPr id="19" name="Picture 18">
            <a:extLst>
              <a:ext uri="{FF2B5EF4-FFF2-40B4-BE49-F238E27FC236}">
                <a16:creationId xmlns:a16="http://schemas.microsoft.com/office/drawing/2014/main" id="{C5F084D1-F3C3-3DF4-9EA6-71CFDCE6A5ED}"/>
              </a:ext>
            </a:extLst>
          </p:cNvPr>
          <p:cNvPicPr>
            <a:picLocks noChangeAspect="1"/>
          </p:cNvPicPr>
          <p:nvPr/>
        </p:nvPicPr>
        <p:blipFill>
          <a:blip r:embed="rId3"/>
          <a:srcRect r="39481"/>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3859A9C3-ADE2-A9B2-DFF2-01A858450DCC}"/>
              </a:ext>
            </a:extLst>
          </p:cNvPr>
          <p:cNvGraphicFramePr>
            <a:graphicFrameLocks noGrp="1"/>
          </p:cNvGraphicFramePr>
          <p:nvPr>
            <p:ph idx="1"/>
            <p:extLst>
              <p:ext uri="{D42A27DB-BD31-4B8C-83A1-F6EECF244321}">
                <p14:modId xmlns:p14="http://schemas.microsoft.com/office/powerpoint/2010/main" val="3568013908"/>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57569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7CC99-FE01-1D54-A3A1-E95148A52AEB}"/>
              </a:ext>
            </a:extLst>
          </p:cNvPr>
          <p:cNvSpPr>
            <a:spLocks noGrp="1"/>
          </p:cNvSpPr>
          <p:nvPr>
            <p:ph type="title"/>
          </p:nvPr>
        </p:nvSpPr>
        <p:spPr>
          <a:xfrm>
            <a:off x="5016409" y="329184"/>
            <a:ext cx="6532463" cy="1853419"/>
          </a:xfrm>
        </p:spPr>
        <p:txBody>
          <a:bodyPr anchor="b">
            <a:normAutofit/>
          </a:bodyPr>
          <a:lstStyle/>
          <a:p>
            <a:r>
              <a:rPr lang="en-US" sz="5400"/>
              <a:t>Evaluating Decision-Making Outcomes</a:t>
            </a:r>
          </a:p>
        </p:txBody>
      </p:sp>
      <p:pic>
        <p:nvPicPr>
          <p:cNvPr id="5" name="Picture 4" descr="Person holding a puzzle piece">
            <a:extLst>
              <a:ext uri="{FF2B5EF4-FFF2-40B4-BE49-F238E27FC236}">
                <a16:creationId xmlns:a16="http://schemas.microsoft.com/office/drawing/2014/main" id="{5297A68E-D40A-A257-E3B8-973675E7F177}"/>
              </a:ext>
            </a:extLst>
          </p:cNvPr>
          <p:cNvPicPr>
            <a:picLocks noChangeAspect="1"/>
          </p:cNvPicPr>
          <p:nvPr/>
        </p:nvPicPr>
        <p:blipFill>
          <a:blip r:embed="rId3"/>
          <a:srcRect l="27146" r="26931" b="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C7817A-0C33-51A7-C4A4-00CBFD68924C}"/>
              </a:ext>
            </a:extLst>
          </p:cNvPr>
          <p:cNvSpPr>
            <a:spLocks noGrp="1"/>
          </p:cNvSpPr>
          <p:nvPr>
            <p:ph idx="1"/>
          </p:nvPr>
        </p:nvSpPr>
        <p:spPr>
          <a:xfrm>
            <a:off x="4817116" y="2472163"/>
            <a:ext cx="7095171" cy="4210694"/>
          </a:xfrm>
        </p:spPr>
        <p:txBody>
          <a:bodyPr vert="horz" lIns="91440" tIns="45720" rIns="91440" bIns="45720" rtlCol="0" anchor="t">
            <a:noAutofit/>
          </a:bodyPr>
          <a:lstStyle/>
          <a:p>
            <a:pPr marL="0" indent="0">
              <a:buNone/>
            </a:pPr>
            <a:endParaRPr lang="en-US" sz="1100" dirty="0">
              <a:latin typeface="Aptos"/>
              <a:ea typeface="Calibri"/>
              <a:cs typeface="Calibri"/>
            </a:endParaRPr>
          </a:p>
          <a:p>
            <a:pPr marL="0" indent="0">
              <a:buNone/>
            </a:pPr>
            <a:r>
              <a:rPr lang="en-US" sz="1400" b="1">
                <a:latin typeface="Aptos"/>
                <a:ea typeface="Calibri"/>
                <a:cs typeface="Calibri"/>
              </a:rPr>
              <a:t>Key Criteria to consider:</a:t>
            </a:r>
            <a:endParaRPr lang="en-US" sz="1400" b="1">
              <a:latin typeface="Aptos"/>
            </a:endParaRPr>
          </a:p>
          <a:p>
            <a:pPr marL="0" indent="0">
              <a:buNone/>
            </a:pPr>
            <a:r>
              <a:rPr lang="en-US" sz="1200" dirty="0">
                <a:latin typeface="Aptos"/>
                <a:ea typeface="Calibri"/>
                <a:cs typeface="Segoe UI"/>
              </a:rPr>
              <a:t>1. Relevance: Check if the outcomes match the original goals and issues the decision aimed to tackle.</a:t>
            </a:r>
            <a:br>
              <a:rPr lang="en-US" sz="1200" dirty="0">
                <a:latin typeface="Aptos"/>
                <a:ea typeface="Calibri"/>
                <a:cs typeface="Segoe UI"/>
              </a:rPr>
            </a:br>
            <a:br>
              <a:rPr lang="en-US" sz="1200" dirty="0">
                <a:latin typeface="Aptos"/>
                <a:ea typeface="Calibri"/>
                <a:cs typeface="Segoe UI"/>
              </a:rPr>
            </a:br>
            <a:r>
              <a:rPr lang="en-US" sz="1200" dirty="0">
                <a:latin typeface="Aptos"/>
                <a:ea typeface="Calibri"/>
                <a:cs typeface="Segoe UI"/>
              </a:rPr>
              <a:t>2. Effectiveness: Determine how well the decision achieved its intended results.</a:t>
            </a:r>
            <a:br>
              <a:rPr lang="en-US" sz="1200" dirty="0">
                <a:latin typeface="Aptos"/>
                <a:ea typeface="Calibri"/>
                <a:cs typeface="Segoe UI"/>
              </a:rPr>
            </a:br>
            <a:br>
              <a:rPr lang="en-US" sz="1200" dirty="0">
                <a:latin typeface="Aptos"/>
                <a:ea typeface="Calibri"/>
                <a:cs typeface="Segoe UI"/>
              </a:rPr>
            </a:br>
            <a:r>
              <a:rPr lang="en-US" sz="1200" dirty="0">
                <a:latin typeface="Aptos"/>
                <a:ea typeface="Calibri"/>
                <a:cs typeface="Segoe UI"/>
              </a:rPr>
              <a:t>3. Efficiency: Look at how resources (time, money, manpower) were used to reach the outcomes, aiming for minimized waste.</a:t>
            </a:r>
            <a:br>
              <a:rPr lang="en-US" sz="1200" dirty="0">
                <a:latin typeface="Aptos"/>
                <a:ea typeface="Calibri"/>
                <a:cs typeface="Segoe UI"/>
              </a:rPr>
            </a:br>
            <a:br>
              <a:rPr lang="en-US" sz="1200" dirty="0">
                <a:latin typeface="Aptos"/>
                <a:ea typeface="Calibri"/>
                <a:cs typeface="Segoe UI"/>
              </a:rPr>
            </a:br>
            <a:r>
              <a:rPr lang="en-US" sz="1200" dirty="0">
                <a:latin typeface="Aptos"/>
                <a:ea typeface="Calibri"/>
                <a:cs typeface="Segoe UI"/>
              </a:rPr>
              <a:t>4. Sustainability: Consider if the benefits will last over time.</a:t>
            </a:r>
            <a:br>
              <a:rPr lang="en-US" sz="1200" dirty="0">
                <a:latin typeface="Aptos"/>
                <a:ea typeface="Calibri"/>
                <a:cs typeface="Segoe UI"/>
              </a:rPr>
            </a:br>
            <a:br>
              <a:rPr lang="en-US" sz="1200" dirty="0">
                <a:latin typeface="Aptos"/>
                <a:ea typeface="Calibri"/>
                <a:cs typeface="Segoe UI"/>
              </a:rPr>
            </a:br>
            <a:r>
              <a:rPr lang="en-US" sz="1200" dirty="0">
                <a:latin typeface="Aptos"/>
                <a:ea typeface="Calibri"/>
                <a:cs typeface="Segoe UI"/>
              </a:rPr>
              <a:t>5. Impact: Assess the wider effects on stakeholders, communities, and the environment.</a:t>
            </a:r>
            <a:br>
              <a:rPr lang="en-US" sz="1200" dirty="0">
                <a:latin typeface="Aptos"/>
                <a:ea typeface="Calibri"/>
                <a:cs typeface="Segoe UI"/>
              </a:rPr>
            </a:br>
            <a:br>
              <a:rPr lang="en-US" sz="1200" dirty="0">
                <a:latin typeface="Aptos"/>
                <a:ea typeface="Calibri"/>
                <a:cs typeface="Segoe UI"/>
              </a:rPr>
            </a:br>
            <a:r>
              <a:rPr lang="en-US" sz="1200" dirty="0">
                <a:latin typeface="Aptos"/>
                <a:ea typeface="Calibri"/>
                <a:cs typeface="Segoe UI"/>
              </a:rPr>
              <a:t>6. Stakeholder Satisfaction: Gather feedback from those affected to gauge perceived benefits.</a:t>
            </a:r>
            <a:br>
              <a:rPr lang="en-US" sz="1200" dirty="0">
                <a:latin typeface="Aptos"/>
                <a:ea typeface="Calibri"/>
                <a:cs typeface="Segoe UI"/>
              </a:rPr>
            </a:br>
            <a:br>
              <a:rPr lang="en-US" sz="1200" dirty="0">
                <a:latin typeface="Aptos"/>
                <a:ea typeface="Calibri"/>
                <a:cs typeface="Segoe UI"/>
              </a:rPr>
            </a:br>
            <a:r>
              <a:rPr lang="en-US" sz="1200" dirty="0">
                <a:latin typeface="Aptos"/>
                <a:ea typeface="Calibri"/>
                <a:cs typeface="Segoe UI"/>
              </a:rPr>
              <a:t>7. Flexibility: Ensure the decision can adapt to new information or changes.</a:t>
            </a:r>
            <a:br>
              <a:rPr lang="en-US" sz="1200" dirty="0">
                <a:latin typeface="Aptos"/>
                <a:ea typeface="Calibri"/>
                <a:cs typeface="Segoe UI"/>
              </a:rPr>
            </a:br>
            <a:br>
              <a:rPr lang="en-US" sz="1200" dirty="0">
                <a:latin typeface="Aptos"/>
                <a:ea typeface="Calibri"/>
                <a:cs typeface="Segoe UI"/>
              </a:rPr>
            </a:br>
            <a:r>
              <a:rPr lang="en-US" sz="1200" dirty="0">
                <a:latin typeface="Aptos"/>
                <a:ea typeface="Calibri"/>
                <a:cs typeface="Segoe UI"/>
              </a:rPr>
              <a:t>8. Measurability: Outcomes should be quantifiable or assessed through clear metrics.</a:t>
            </a:r>
            <a:br>
              <a:rPr lang="en-US" sz="1200" dirty="0">
                <a:latin typeface="Aptos"/>
                <a:ea typeface="Calibri"/>
                <a:cs typeface="Segoe UI"/>
              </a:rPr>
            </a:br>
            <a:br>
              <a:rPr lang="en-US" sz="1200" dirty="0">
                <a:latin typeface="Aptos"/>
                <a:ea typeface="Calibri"/>
                <a:cs typeface="Segoe UI"/>
              </a:rPr>
            </a:br>
            <a:r>
              <a:rPr lang="en-US" sz="1200" dirty="0">
                <a:latin typeface="Aptos"/>
                <a:ea typeface="Calibri"/>
                <a:cs typeface="Segoe UI"/>
              </a:rPr>
              <a:t>9. Timeliness: Evaluate if outcomes were achieved in a suitable timeframe.</a:t>
            </a:r>
            <a:br>
              <a:rPr lang="en-US" sz="1200" dirty="0">
                <a:latin typeface="Aptos"/>
                <a:ea typeface="Calibri"/>
                <a:cs typeface="Segoe UI"/>
              </a:rPr>
            </a:br>
            <a:br>
              <a:rPr lang="en-US" sz="1200" dirty="0">
                <a:latin typeface="Aptos"/>
                <a:ea typeface="Calibri"/>
                <a:cs typeface="Segoe UI"/>
              </a:rPr>
            </a:br>
            <a:r>
              <a:rPr lang="en-US" sz="1200" dirty="0">
                <a:latin typeface="Aptos"/>
                <a:ea typeface="Calibri"/>
                <a:cs typeface="Segoe UI"/>
              </a:rPr>
              <a:t>10. Transparency: Ensure the decision-making process is clear and understandable.</a:t>
            </a:r>
            <a:endParaRPr lang="en-US" sz="1200" dirty="0">
              <a:latin typeface="Aptos"/>
              <a:ea typeface="Calibri"/>
              <a:cs typeface="Calibri"/>
            </a:endParaRPr>
          </a:p>
        </p:txBody>
      </p:sp>
    </p:spTree>
    <p:extLst>
      <p:ext uri="{BB962C8B-B14F-4D97-AF65-F5344CB8AC3E}">
        <p14:creationId xmlns:p14="http://schemas.microsoft.com/office/powerpoint/2010/main" val="747404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EBB80-8CD6-FDAC-CC10-F943667A124A}"/>
              </a:ext>
            </a:extLst>
          </p:cNvPr>
          <p:cNvSpPr>
            <a:spLocks noGrp="1"/>
          </p:cNvSpPr>
          <p:nvPr>
            <p:ph type="title"/>
          </p:nvPr>
        </p:nvSpPr>
        <p:spPr>
          <a:xfrm>
            <a:off x="838200" y="365125"/>
            <a:ext cx="10515600" cy="1325563"/>
          </a:xfrm>
        </p:spPr>
        <p:txBody>
          <a:bodyPr>
            <a:normAutofit/>
          </a:bodyPr>
          <a:lstStyle/>
          <a:p>
            <a:r>
              <a:rPr lang="en-US" sz="5000">
                <a:latin typeface="Aptos Display"/>
                <a:ea typeface="Calibri"/>
                <a:cs typeface="Calibri"/>
              </a:rPr>
              <a:t>Language’s Role in Framing Evaluation</a:t>
            </a:r>
            <a:endParaRPr lang="en-US" sz="5000">
              <a:latin typeface="Aptos Display"/>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85FEA6-B169-D059-03EA-B27B17072A9F}"/>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1400">
                <a:latin typeface="Segoe UI"/>
                <a:cs typeface="Segoe UI"/>
              </a:rPr>
              <a:t>Language is vital in shaping evaluations by influencing how stakeholders perceive and respond to information. Here are some important points to consider:</a:t>
            </a:r>
            <a:br>
              <a:rPr lang="en-US" sz="1400">
                <a:latin typeface="Segoe UI"/>
                <a:cs typeface="Segoe UI"/>
              </a:rPr>
            </a:br>
            <a:br>
              <a:rPr lang="en-US" sz="1400">
                <a:latin typeface="Segoe UI"/>
                <a:cs typeface="Segoe UI"/>
              </a:rPr>
            </a:br>
            <a:r>
              <a:rPr lang="en-US" sz="1400">
                <a:latin typeface="Segoe UI"/>
                <a:cs typeface="Segoe UI"/>
              </a:rPr>
              <a:t>1. Shaping Perceptions: </a:t>
            </a:r>
            <a:r>
              <a:rPr lang="en-US" sz="1400">
                <a:latin typeface="Calibri"/>
                <a:ea typeface="Calibri"/>
                <a:cs typeface="Calibri"/>
              </a:rPr>
              <a:t>The choice of words can significantly affect how stakeholders perceive the evaluation's subject. </a:t>
            </a:r>
            <a:br>
              <a:rPr lang="en-US" sz="1400">
                <a:latin typeface="Segoe UI"/>
                <a:cs typeface="Segoe UI"/>
              </a:rPr>
            </a:br>
            <a:br>
              <a:rPr lang="en-US" sz="1400">
                <a:latin typeface="Segoe UI"/>
                <a:cs typeface="Segoe UI"/>
              </a:rPr>
            </a:br>
            <a:r>
              <a:rPr lang="en-US" sz="1400">
                <a:latin typeface="Segoe UI"/>
                <a:cs typeface="Segoe UI"/>
              </a:rPr>
              <a:t>2. Framing Questions: The phrasing of evaluation questions directs attention. Asking "What worked well?" promotes a positive assessment, while "What went wrong?" fosters a critical analysis.</a:t>
            </a:r>
            <a:br>
              <a:rPr lang="en-US" sz="1400">
                <a:latin typeface="Segoe UI"/>
                <a:cs typeface="Segoe UI"/>
              </a:rPr>
            </a:br>
            <a:br>
              <a:rPr lang="en-US" sz="1400">
                <a:latin typeface="Segoe UI"/>
                <a:cs typeface="Segoe UI"/>
              </a:rPr>
            </a:br>
            <a:r>
              <a:rPr lang="en-US" sz="1400">
                <a:latin typeface="Segoe UI"/>
                <a:cs typeface="Segoe UI"/>
              </a:rPr>
              <a:t>3. Contextualization: Language provides essential context, helping evaluators grasp the socio-economic, cultural factors and communities needs which enhances evaluation relevance.</a:t>
            </a:r>
            <a:br>
              <a:rPr lang="en-US" sz="1400">
                <a:latin typeface="Segoe UI"/>
                <a:cs typeface="Segoe UI"/>
              </a:rPr>
            </a:br>
            <a:br>
              <a:rPr lang="en-US" sz="1400">
                <a:latin typeface="Segoe UI"/>
                <a:cs typeface="Segoe UI"/>
              </a:rPr>
            </a:br>
            <a:r>
              <a:rPr lang="en-US" sz="1400">
                <a:latin typeface="Segoe UI"/>
                <a:cs typeface="Segoe UI"/>
              </a:rPr>
              <a:t>4. Inclusivity: </a:t>
            </a:r>
            <a:r>
              <a:rPr lang="en-US" sz="1400">
                <a:latin typeface="Calibri"/>
                <a:ea typeface="Calibri"/>
                <a:cs typeface="Calibri"/>
              </a:rPr>
              <a:t>Using inclusive language ensures that diverse perspectives are considered in the evaluation process.</a:t>
            </a:r>
            <a:br>
              <a:rPr lang="en-US" sz="1400">
                <a:latin typeface="Segoe UI"/>
                <a:cs typeface="Segoe UI"/>
              </a:rPr>
            </a:br>
            <a:br>
              <a:rPr lang="en-US" sz="1400">
                <a:latin typeface="Segoe UI"/>
                <a:cs typeface="Segoe UI"/>
              </a:rPr>
            </a:br>
            <a:r>
              <a:rPr lang="en-US" sz="1400">
                <a:latin typeface="Segoe UI"/>
                <a:cs typeface="Segoe UI"/>
              </a:rPr>
              <a:t>5. Emotional Tone: The emotional weight of words can sway stakeholders' reactions. </a:t>
            </a:r>
          </a:p>
          <a:p>
            <a:r>
              <a:rPr lang="en-US" sz="1400">
                <a:latin typeface="Segoe UI"/>
                <a:cs typeface="Segoe UI"/>
              </a:rPr>
              <a:t>6. Constructive Feedback: The way in which feedback is communicated can influence how it is received. </a:t>
            </a:r>
            <a:br>
              <a:rPr lang="en-US" sz="1400">
                <a:latin typeface="Segoe UI"/>
                <a:cs typeface="Segoe UI"/>
              </a:rPr>
            </a:br>
            <a:br>
              <a:rPr lang="en-US" sz="1400">
                <a:latin typeface="Segoe UI"/>
                <a:cs typeface="Segoe UI"/>
              </a:rPr>
            </a:br>
            <a:r>
              <a:rPr lang="en-US" sz="1400">
                <a:latin typeface="Segoe UI"/>
                <a:cs typeface="Segoe UI"/>
              </a:rPr>
              <a:t>7. Norms and Values: Language reflects the values of the evaluating body. </a:t>
            </a:r>
            <a:br>
              <a:rPr lang="en-US" sz="1400">
                <a:latin typeface="Segoe UI"/>
                <a:cs typeface="Segoe UI"/>
              </a:rPr>
            </a:br>
            <a:br>
              <a:rPr lang="en-US" sz="1400">
                <a:latin typeface="Segoe UI"/>
                <a:cs typeface="Segoe UI"/>
              </a:rPr>
            </a:br>
            <a:r>
              <a:rPr lang="en-US" sz="1400">
                <a:latin typeface="Segoe UI"/>
                <a:cs typeface="Segoe UI"/>
              </a:rPr>
              <a:t>8. Clarity and Precision: Clear and precise language is essential for effectively conveying evaluation findings and recommendations. </a:t>
            </a:r>
          </a:p>
        </p:txBody>
      </p:sp>
    </p:spTree>
    <p:extLst>
      <p:ext uri="{BB962C8B-B14F-4D97-AF65-F5344CB8AC3E}">
        <p14:creationId xmlns:p14="http://schemas.microsoft.com/office/powerpoint/2010/main" val="341999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A183D-315A-AA86-793D-5BB3ACA08F93}"/>
              </a:ext>
            </a:extLst>
          </p:cNvPr>
          <p:cNvSpPr>
            <a:spLocks noGrp="1"/>
          </p:cNvSpPr>
          <p:nvPr>
            <p:ph type="title"/>
          </p:nvPr>
        </p:nvSpPr>
        <p:spPr>
          <a:xfrm>
            <a:off x="5297762" y="329184"/>
            <a:ext cx="6251110" cy="1783080"/>
          </a:xfrm>
        </p:spPr>
        <p:txBody>
          <a:bodyPr anchor="b">
            <a:normAutofit/>
          </a:bodyPr>
          <a:lstStyle/>
          <a:p>
            <a:r>
              <a:rPr lang="en-US" sz="5400"/>
              <a:t>Criteria for Assessing Ethical Implications</a:t>
            </a:r>
          </a:p>
        </p:txBody>
      </p:sp>
      <p:pic>
        <p:nvPicPr>
          <p:cNvPr id="20" name="Picture 19" descr="One in a crowd">
            <a:extLst>
              <a:ext uri="{FF2B5EF4-FFF2-40B4-BE49-F238E27FC236}">
                <a16:creationId xmlns:a16="http://schemas.microsoft.com/office/drawing/2014/main" id="{E18EF885-8EE7-02E3-BC9D-B2A1A96BA945}"/>
              </a:ext>
            </a:extLst>
          </p:cNvPr>
          <p:cNvPicPr>
            <a:picLocks noChangeAspect="1"/>
          </p:cNvPicPr>
          <p:nvPr/>
        </p:nvPicPr>
        <p:blipFill>
          <a:blip r:embed="rId3"/>
          <a:srcRect l="28837" r="2023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0839EE56-136E-3609-CE38-7E7638D8CD33}"/>
              </a:ext>
            </a:extLst>
          </p:cNvPr>
          <p:cNvSpPr>
            <a:spLocks noGrp="1"/>
          </p:cNvSpPr>
          <p:nvPr>
            <p:ph idx="1"/>
          </p:nvPr>
        </p:nvSpPr>
        <p:spPr>
          <a:xfrm>
            <a:off x="5297762" y="2706624"/>
            <a:ext cx="6251110" cy="3483864"/>
          </a:xfrm>
        </p:spPr>
        <p:txBody>
          <a:bodyPr vert="horz" lIns="91440" tIns="45720" rIns="91440" bIns="45720" rtlCol="0" anchor="t">
            <a:normAutofit/>
          </a:bodyPr>
          <a:lstStyle/>
          <a:p>
            <a:pPr marL="342900" indent="-342900">
              <a:spcBef>
                <a:spcPts val="0"/>
              </a:spcBef>
            </a:pPr>
            <a:r>
              <a:rPr lang="en-US" sz="1500" dirty="0">
                <a:latin typeface="Aptos"/>
                <a:ea typeface="Calibri"/>
                <a:cs typeface="Calibri"/>
              </a:rPr>
              <a:t>Gather information and consider what facts are not known.</a:t>
            </a:r>
            <a:endParaRPr lang="en-US" sz="1500" dirty="0"/>
          </a:p>
          <a:p>
            <a:pPr marL="342900" indent="-342900">
              <a:spcBef>
                <a:spcPts val="0"/>
              </a:spcBef>
            </a:pPr>
            <a:r>
              <a:rPr lang="en-US" sz="1500" dirty="0">
                <a:latin typeface="Aptos"/>
                <a:ea typeface="Calibri"/>
                <a:cs typeface="Calibri"/>
              </a:rPr>
              <a:t>Define the ethical issues</a:t>
            </a:r>
          </a:p>
          <a:p>
            <a:pPr marL="342900" indent="-342900">
              <a:spcBef>
                <a:spcPts val="0"/>
              </a:spcBef>
            </a:pPr>
            <a:r>
              <a:rPr lang="en-US" sz="1500" dirty="0">
                <a:latin typeface="Aptos"/>
                <a:ea typeface="Calibri"/>
                <a:cs typeface="Calibri"/>
              </a:rPr>
              <a:t>Identify who has an important stake in the outcome and weigh their concerns. </a:t>
            </a:r>
          </a:p>
          <a:p>
            <a:pPr marL="342900" indent="-342900">
              <a:spcBef>
                <a:spcPts val="0"/>
              </a:spcBef>
            </a:pPr>
            <a:r>
              <a:rPr lang="en-US" sz="1500" dirty="0">
                <a:latin typeface="Aptos"/>
                <a:ea typeface="Calibri"/>
                <a:cs typeface="Calibri"/>
              </a:rPr>
              <a:t>Identify the consequences </a:t>
            </a:r>
          </a:p>
          <a:p>
            <a:pPr marL="342900" indent="-342900">
              <a:spcBef>
                <a:spcPts val="0"/>
              </a:spcBef>
            </a:pPr>
            <a:r>
              <a:rPr lang="en-US" sz="1500" dirty="0">
                <a:latin typeface="Aptos"/>
                <a:ea typeface="Calibri"/>
                <a:cs typeface="Calibri"/>
              </a:rPr>
              <a:t>Identify the obligations (principles, rights, justice) </a:t>
            </a:r>
          </a:p>
          <a:p>
            <a:pPr marL="342900" indent="-342900">
              <a:spcBef>
                <a:spcPts val="0"/>
              </a:spcBef>
            </a:pPr>
            <a:r>
              <a:rPr lang="en-US" sz="1500" dirty="0">
                <a:latin typeface="Aptos"/>
                <a:ea typeface="Calibri"/>
                <a:cs typeface="Calibri"/>
              </a:rPr>
              <a:t>Consider your character and integrity </a:t>
            </a:r>
          </a:p>
          <a:p>
            <a:pPr marL="342900" indent="-342900">
              <a:spcBef>
                <a:spcPts val="0"/>
              </a:spcBef>
            </a:pPr>
            <a:r>
              <a:rPr lang="en-US" sz="1500" dirty="0">
                <a:latin typeface="Aptos"/>
                <a:ea typeface="Calibri"/>
                <a:cs typeface="Calibri"/>
              </a:rPr>
              <a:t>Options for acting: Think creatively about potential actions. Consult relevant persons and groups and consider creative options.</a:t>
            </a:r>
          </a:p>
          <a:p>
            <a:pPr marL="342900" indent="-342900">
              <a:spcBef>
                <a:spcPts val="0"/>
              </a:spcBef>
            </a:pPr>
            <a:r>
              <a:rPr lang="en-US" sz="1500" dirty="0">
                <a:latin typeface="Aptos"/>
                <a:ea typeface="Calibri"/>
                <a:cs typeface="Calibri"/>
              </a:rPr>
              <a:t>Cognitive moral development: Understand the levels of moral development and identify barriers to moral judgment.</a:t>
            </a:r>
          </a:p>
          <a:p>
            <a:pPr marL="342900" indent="-342900">
              <a:spcBef>
                <a:spcPts val="0"/>
              </a:spcBef>
            </a:pPr>
            <a:r>
              <a:rPr lang="en-US" sz="1500" dirty="0">
                <a:latin typeface="Aptos"/>
                <a:ea typeface="Calibri"/>
                <a:cs typeface="Calibri"/>
              </a:rPr>
              <a:t>Decision-making formats: Compare and contrast different formats for ethical decision making.</a:t>
            </a:r>
            <a:endParaRPr lang="en-US" sz="1500" dirty="0">
              <a:latin typeface="Aptos"/>
            </a:endParaRPr>
          </a:p>
          <a:p>
            <a:pPr marL="342900" indent="-342900">
              <a:spcBef>
                <a:spcPts val="0"/>
              </a:spcBef>
            </a:pPr>
            <a:r>
              <a:rPr lang="en-US" sz="1500" dirty="0">
                <a:latin typeface="Aptos"/>
                <a:ea typeface="Calibri"/>
                <a:cs typeface="Calibri"/>
              </a:rPr>
              <a:t>Decide on the proper ethical action and be prepared to deal with opposing arguments. </a:t>
            </a:r>
            <a:endParaRPr lang="en-US" sz="1500" dirty="0">
              <a:latin typeface="Aptos"/>
            </a:endParaRPr>
          </a:p>
          <a:p>
            <a:pPr marL="0" indent="0">
              <a:buNone/>
            </a:pPr>
            <a:endParaRPr lang="en-US" sz="1500"/>
          </a:p>
        </p:txBody>
      </p:sp>
    </p:spTree>
    <p:extLst>
      <p:ext uri="{BB962C8B-B14F-4D97-AF65-F5344CB8AC3E}">
        <p14:creationId xmlns:p14="http://schemas.microsoft.com/office/powerpoint/2010/main" val="255638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FCD67F-A006-5426-FE2E-5FCAD5359EE9}"/>
              </a:ext>
            </a:extLst>
          </p:cNvPr>
          <p:cNvSpPr>
            <a:spLocks noGrp="1"/>
          </p:cNvSpPr>
          <p:nvPr>
            <p:ph type="title"/>
          </p:nvPr>
        </p:nvSpPr>
        <p:spPr>
          <a:xfrm>
            <a:off x="838200" y="365125"/>
            <a:ext cx="10515600" cy="1325563"/>
          </a:xfrm>
        </p:spPr>
        <p:txBody>
          <a:bodyPr>
            <a:normAutofit/>
          </a:bodyPr>
          <a:lstStyle/>
          <a:p>
            <a:r>
              <a:rPr lang="en-US" sz="5000"/>
              <a:t>Role of Language in Ethical Evaluations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B7722E-2D30-6247-7FFB-A2122E4ECD68}"/>
              </a:ext>
            </a:extLst>
          </p:cNvPr>
          <p:cNvSpPr>
            <a:spLocks noGrp="1"/>
          </p:cNvSpPr>
          <p:nvPr>
            <p:ph idx="1"/>
          </p:nvPr>
        </p:nvSpPr>
        <p:spPr>
          <a:xfrm>
            <a:off x="838200" y="1929384"/>
            <a:ext cx="10515600" cy="4474698"/>
          </a:xfrm>
        </p:spPr>
        <p:txBody>
          <a:bodyPr vert="horz" lIns="91440" tIns="45720" rIns="91440" bIns="45720" rtlCol="0" anchor="t">
            <a:normAutofit lnSpcReduction="10000"/>
          </a:bodyPr>
          <a:lstStyle/>
          <a:p>
            <a:pPr marL="0" indent="0">
              <a:buNone/>
            </a:pPr>
            <a:br>
              <a:rPr lang="en-US" sz="1200" dirty="0">
                <a:latin typeface="Segoe UI"/>
                <a:cs typeface="Segoe UI"/>
              </a:rPr>
            </a:br>
            <a:br>
              <a:rPr lang="en-US" sz="1200" dirty="0">
                <a:latin typeface="Segoe UI"/>
                <a:cs typeface="Segoe UI"/>
              </a:rPr>
            </a:br>
            <a:r>
              <a:rPr lang="en-US" sz="1400" b="1" dirty="0">
                <a:latin typeface="Aptos"/>
                <a:cs typeface="Segoe UI"/>
              </a:rPr>
              <a:t>1. Framing Ethical Issues: </a:t>
            </a:r>
            <a:r>
              <a:rPr lang="en-US" sz="1400" dirty="0">
                <a:latin typeface="Aptos"/>
                <a:cs typeface="Segoe UI"/>
              </a:rPr>
              <a:t>The way language is used can significantly influence how ethical issues are perceived.</a:t>
            </a:r>
            <a:br>
              <a:rPr lang="en-US" sz="1400" dirty="0">
                <a:latin typeface="Aptos"/>
                <a:cs typeface="Segoe UI"/>
              </a:rPr>
            </a:br>
            <a:br>
              <a:rPr lang="en-US" sz="1400" dirty="0">
                <a:latin typeface="Aptos"/>
                <a:cs typeface="Segoe UI"/>
              </a:rPr>
            </a:br>
            <a:r>
              <a:rPr lang="en-US" sz="1400" b="1" dirty="0">
                <a:latin typeface="Aptos"/>
                <a:cs typeface="Segoe UI"/>
              </a:rPr>
              <a:t>2. Articulating Values and Principles: </a:t>
            </a:r>
            <a:r>
              <a:rPr lang="en-US" sz="1400" dirty="0">
                <a:latin typeface="Aptos"/>
                <a:cs typeface="Segoe UI"/>
              </a:rPr>
              <a:t>Language allows individuals and organizations to express their core values and ethical principles. Effective communication of these values is essential for guiding behavior and decision-making processes.</a:t>
            </a:r>
            <a:br>
              <a:rPr lang="en-US" sz="1400" dirty="0">
                <a:latin typeface="Aptos"/>
                <a:cs typeface="Segoe UI"/>
              </a:rPr>
            </a:br>
            <a:br>
              <a:rPr lang="en-US" sz="1400" dirty="0">
                <a:latin typeface="Aptos"/>
                <a:cs typeface="Segoe UI"/>
              </a:rPr>
            </a:br>
            <a:r>
              <a:rPr lang="en-US" sz="1400" b="1" dirty="0">
                <a:latin typeface="Aptos"/>
                <a:cs typeface="Segoe UI"/>
              </a:rPr>
              <a:t>3. Facilitating Dialogue and Discourse:</a:t>
            </a:r>
            <a:r>
              <a:rPr lang="en-US" sz="1400" dirty="0">
                <a:latin typeface="Aptos"/>
                <a:cs typeface="Segoe UI"/>
              </a:rPr>
              <a:t> Language is the medium through which discussions about ethics occur. It enables dialogue among diverse perspectives, fostering a deeper understanding of ethical dilemmas. </a:t>
            </a:r>
            <a:br>
              <a:rPr lang="en-US" sz="1400" dirty="0">
                <a:latin typeface="Aptos"/>
                <a:cs typeface="Segoe UI"/>
              </a:rPr>
            </a:br>
            <a:br>
              <a:rPr lang="en-US" sz="1400" dirty="0">
                <a:latin typeface="Aptos"/>
                <a:cs typeface="Segoe UI"/>
              </a:rPr>
            </a:br>
            <a:r>
              <a:rPr lang="en-US" sz="1400" b="1" dirty="0">
                <a:latin typeface="Aptos"/>
                <a:cs typeface="Segoe UI"/>
              </a:rPr>
              <a:t>4. Influencing Perception and Judgment: </a:t>
            </a:r>
            <a:r>
              <a:rPr lang="en-US" sz="1400" dirty="0">
                <a:latin typeface="Aptos"/>
                <a:cs typeface="Segoe UI"/>
              </a:rPr>
              <a:t>The choice of words can shape perceptions of right and wrong, influencing how individuals judge actions and decisions. For instance, euphemisms can downplay harmful actions, while more direct language can highlight moral implications and promote accountability.</a:t>
            </a:r>
            <a:br>
              <a:rPr lang="en-US" sz="1400" dirty="0">
                <a:latin typeface="Aptos"/>
                <a:cs typeface="Segoe UI"/>
              </a:rPr>
            </a:br>
            <a:br>
              <a:rPr lang="en-US" sz="1400" dirty="0">
                <a:latin typeface="Aptos"/>
                <a:cs typeface="Segoe UI"/>
              </a:rPr>
            </a:br>
            <a:r>
              <a:rPr lang="en-US" sz="1400" b="1" dirty="0">
                <a:latin typeface="Aptos"/>
                <a:cs typeface="Segoe UI"/>
              </a:rPr>
              <a:t>5. Cultural Context</a:t>
            </a:r>
            <a:r>
              <a:rPr lang="en-US" sz="1400" dirty="0">
                <a:latin typeface="Aptos"/>
                <a:cs typeface="Segoe UI"/>
              </a:rPr>
              <a:t>: Language is inherently tied to culture, and ethical evaluations can vary significantly across different linguistic and cultural contexts. Understanding the nuances of language within specific cultures is essential for accurately interpreting ethical issues and respecting diverse viewpoints.</a:t>
            </a:r>
            <a:br>
              <a:rPr lang="en-US" sz="1400" dirty="0">
                <a:latin typeface="Aptos"/>
                <a:cs typeface="Segoe UI"/>
              </a:rPr>
            </a:br>
            <a:br>
              <a:rPr lang="en-US" sz="1400" dirty="0">
                <a:latin typeface="Aptos"/>
                <a:cs typeface="Segoe UI"/>
              </a:rPr>
            </a:br>
            <a:r>
              <a:rPr lang="en-US" sz="1400" b="1" dirty="0">
                <a:latin typeface="Aptos"/>
                <a:cs typeface="Segoe UI"/>
              </a:rPr>
              <a:t>6. Establishing Accountability:</a:t>
            </a:r>
            <a:r>
              <a:rPr lang="en-US" sz="1400" dirty="0">
                <a:latin typeface="Aptos"/>
                <a:cs typeface="Segoe UI"/>
              </a:rPr>
              <a:t> Language is used to document ethical standards, policies, and decisions, creating a record that holds individuals and organizations accountable. </a:t>
            </a:r>
            <a:br>
              <a:rPr lang="en-US" sz="1400" dirty="0">
                <a:latin typeface="Aptos"/>
                <a:cs typeface="Segoe UI"/>
              </a:rPr>
            </a:br>
            <a:br>
              <a:rPr lang="en-US" sz="1400" dirty="0">
                <a:latin typeface="Aptos"/>
                <a:cs typeface="Segoe UI"/>
              </a:rPr>
            </a:br>
            <a:r>
              <a:rPr lang="en-US" sz="1400" b="1" dirty="0">
                <a:latin typeface="Aptos"/>
                <a:cs typeface="Segoe UI"/>
              </a:rPr>
              <a:t>7. Encouraging Reflection: </a:t>
            </a:r>
            <a:r>
              <a:rPr lang="en-US" sz="1400" dirty="0">
                <a:latin typeface="Aptos"/>
                <a:cs typeface="Segoe UI"/>
              </a:rPr>
              <a:t>Engaging with ethical language encourages individuals to reflect on their beliefs, motivations, and the implications of their actions. Thoughtful exploration of language around ethics can lead to greater self-awareness and informed decision-making.</a:t>
            </a:r>
            <a:endParaRPr lang="en-US" sz="1400" dirty="0">
              <a:latin typeface="Aptos"/>
            </a:endParaRPr>
          </a:p>
          <a:p>
            <a:endParaRPr lang="en-US" sz="1200"/>
          </a:p>
        </p:txBody>
      </p:sp>
    </p:spTree>
    <p:extLst>
      <p:ext uri="{BB962C8B-B14F-4D97-AF65-F5344CB8AC3E}">
        <p14:creationId xmlns:p14="http://schemas.microsoft.com/office/powerpoint/2010/main" val="198760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06908-2499-4A74-FE48-FFAC9775E20E}"/>
              </a:ext>
            </a:extLst>
          </p:cNvPr>
          <p:cNvSpPr>
            <a:spLocks noGrp="1"/>
          </p:cNvSpPr>
          <p:nvPr>
            <p:ph type="title"/>
          </p:nvPr>
        </p:nvSpPr>
        <p:spPr>
          <a:xfrm>
            <a:off x="838200" y="365125"/>
            <a:ext cx="10515600" cy="1325563"/>
          </a:xfrm>
        </p:spPr>
        <p:txBody>
          <a:bodyPr>
            <a:normAutofit/>
          </a:bodyPr>
          <a:lstStyle/>
          <a:p>
            <a:r>
              <a:rPr lang="en-US" sz="4200"/>
              <a:t>Language in Ethical Evaluations - </a:t>
            </a:r>
            <a:br>
              <a:rPr lang="en-US" sz="4200"/>
            </a:br>
            <a:r>
              <a:rPr lang="en-US" sz="4200"/>
              <a:t>Example : Fast Food Chain's Health Initiative</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7F1547-5DBB-529D-4EEC-4479E2EE76A8}"/>
              </a:ext>
            </a:extLst>
          </p:cNvPr>
          <p:cNvSpPr>
            <a:spLocks noGrp="1"/>
          </p:cNvSpPr>
          <p:nvPr>
            <p:ph idx="1"/>
          </p:nvPr>
        </p:nvSpPr>
        <p:spPr>
          <a:xfrm>
            <a:off x="838200" y="1929384"/>
            <a:ext cx="10515600" cy="4720883"/>
          </a:xfrm>
        </p:spPr>
        <p:txBody>
          <a:bodyPr vert="horz" lIns="91440" tIns="45720" rIns="91440" bIns="45720" rtlCol="0" anchor="t">
            <a:noAutofit/>
          </a:bodyPr>
          <a:lstStyle/>
          <a:p>
            <a:pPr marL="0" indent="0">
              <a:buNone/>
            </a:pPr>
            <a:r>
              <a:rPr lang="en-US" sz="1200" b="1" dirty="0">
                <a:latin typeface="Aptos"/>
                <a:cs typeface="Segoe UI"/>
              </a:rPr>
              <a:t>Scenario:</a:t>
            </a:r>
            <a:br>
              <a:rPr lang="en-US" sz="1150" dirty="0">
                <a:latin typeface="Aptos"/>
                <a:cs typeface="Segoe UI"/>
              </a:rPr>
            </a:br>
            <a:r>
              <a:rPr lang="en-US" sz="1150" dirty="0">
                <a:latin typeface="Aptos"/>
                <a:cs typeface="Segoe UI"/>
              </a:rPr>
              <a:t>A fast-food chain launches a new line of healthier menu options, claiming to promote better eating habits among consumers. However, the company faces scrutiny regarding the authenticity of these claims. This situation prompts an ethical evaluation of the company's marketing language and the actual health benefits of the new menu items.</a:t>
            </a:r>
            <a:br>
              <a:rPr lang="en-US" sz="1150" dirty="0">
                <a:latin typeface="Aptos"/>
                <a:cs typeface="Segoe UI"/>
              </a:rPr>
            </a:br>
            <a:br>
              <a:rPr lang="en-US" sz="1150" dirty="0">
                <a:latin typeface="Aptos"/>
                <a:cs typeface="Segoe UI"/>
              </a:rPr>
            </a:br>
            <a:r>
              <a:rPr lang="en-US" sz="1200" b="1" dirty="0">
                <a:latin typeface="Aptos"/>
                <a:cs typeface="Segoe UI"/>
              </a:rPr>
              <a:t>Language’s Role in Ethical Evaluation:</a:t>
            </a:r>
            <a:br>
              <a:rPr lang="en-US" sz="1150" dirty="0">
                <a:latin typeface="Aptos"/>
                <a:cs typeface="Segoe UI"/>
              </a:rPr>
            </a:br>
            <a:br>
              <a:rPr lang="en-US" sz="1150" dirty="0">
                <a:latin typeface="Aptos"/>
                <a:cs typeface="Segoe UI"/>
              </a:rPr>
            </a:br>
            <a:r>
              <a:rPr lang="en-US" sz="1150" b="1" dirty="0">
                <a:latin typeface="Aptos"/>
                <a:cs typeface="Segoe UI"/>
              </a:rPr>
              <a:t>1. Marketing Language</a:t>
            </a:r>
            <a:r>
              <a:rPr lang="en-US" sz="1150" dirty="0">
                <a:latin typeface="Aptos"/>
                <a:cs typeface="Segoe UI"/>
              </a:rPr>
              <a:t>:</a:t>
            </a:r>
            <a:br>
              <a:rPr lang="en-US" sz="1150" dirty="0">
                <a:latin typeface="Aptos"/>
                <a:cs typeface="Segoe UI"/>
              </a:rPr>
            </a:br>
            <a:r>
              <a:rPr lang="en-US" sz="1150" dirty="0">
                <a:latin typeface="Aptos"/>
                <a:cs typeface="Segoe UI"/>
              </a:rPr>
              <a:t>   - </a:t>
            </a:r>
            <a:r>
              <a:rPr lang="en-US" sz="1150" b="1" dirty="0">
                <a:latin typeface="Aptos"/>
                <a:cs typeface="Segoe UI"/>
              </a:rPr>
              <a:t>Language Used: </a:t>
            </a:r>
            <a:r>
              <a:rPr lang="en-US" sz="1150" dirty="0">
                <a:latin typeface="Aptos"/>
                <a:cs typeface="Segoe UI"/>
              </a:rPr>
              <a:t>The marketing campaign uses phrases like “wholesome ingredients,” “lightly grilled,” and “guilt-free” to present the new menu items positively.</a:t>
            </a:r>
            <a:br>
              <a:rPr lang="en-US" sz="1150" dirty="0">
                <a:latin typeface="Aptos"/>
                <a:cs typeface="Segoe UI"/>
              </a:rPr>
            </a:br>
            <a:r>
              <a:rPr lang="en-US" sz="1150" dirty="0">
                <a:latin typeface="Aptos"/>
                <a:cs typeface="Segoe UI"/>
              </a:rPr>
              <a:t>   -</a:t>
            </a:r>
            <a:r>
              <a:rPr lang="en-US" sz="1150" b="1" dirty="0">
                <a:latin typeface="Aptos"/>
                <a:cs typeface="Segoe UI"/>
              </a:rPr>
              <a:t> Impact: </a:t>
            </a:r>
            <a:r>
              <a:rPr lang="en-US" sz="1150" dirty="0">
                <a:latin typeface="Aptos"/>
                <a:cs typeface="Segoe UI"/>
              </a:rPr>
              <a:t>This carefully chosen language frames the food as healthy and appealing, potentially leading consumers to make dietary choices based on these claims without critically evaluating the actual nutritional content.</a:t>
            </a:r>
            <a:br>
              <a:rPr lang="en-US" sz="1150" dirty="0">
                <a:latin typeface="Aptos"/>
                <a:cs typeface="Segoe UI"/>
              </a:rPr>
            </a:br>
            <a:br>
              <a:rPr lang="en-US" sz="1150" dirty="0">
                <a:latin typeface="Aptos"/>
                <a:cs typeface="Segoe UI"/>
              </a:rPr>
            </a:br>
            <a:r>
              <a:rPr lang="en-US" sz="1150" b="1" dirty="0">
                <a:latin typeface="Aptos"/>
                <a:cs typeface="Segoe UI"/>
              </a:rPr>
              <a:t>2. Nutritional Disclaimers:</a:t>
            </a:r>
            <a:br>
              <a:rPr lang="en-US" sz="1150" dirty="0">
                <a:latin typeface="Aptos"/>
                <a:cs typeface="Segoe UI"/>
              </a:rPr>
            </a:br>
            <a:r>
              <a:rPr lang="en-US" sz="1150" dirty="0">
                <a:latin typeface="Aptos"/>
                <a:cs typeface="Segoe UI"/>
              </a:rPr>
              <a:t>   -</a:t>
            </a:r>
            <a:r>
              <a:rPr lang="en-US" sz="1150" b="1" dirty="0">
                <a:latin typeface="Aptos"/>
                <a:cs typeface="Segoe UI"/>
              </a:rPr>
              <a:t> Language Used:</a:t>
            </a:r>
            <a:r>
              <a:rPr lang="en-US" sz="1150" dirty="0">
                <a:latin typeface="Aptos"/>
                <a:cs typeface="Segoe UI"/>
              </a:rPr>
              <a:t> On the packaging, the company adds disclaimers like “low in calories” while omitting detailed nutritional information. </a:t>
            </a:r>
            <a:br>
              <a:rPr lang="en-US" sz="1150" dirty="0">
                <a:latin typeface="Aptos"/>
                <a:cs typeface="Segoe UI"/>
              </a:rPr>
            </a:br>
            <a:r>
              <a:rPr lang="en-US" sz="1150" dirty="0">
                <a:latin typeface="Aptos"/>
                <a:cs typeface="Segoe UI"/>
              </a:rPr>
              <a:t>   - </a:t>
            </a:r>
            <a:r>
              <a:rPr lang="en-US" sz="1150" b="1" dirty="0">
                <a:latin typeface="Aptos"/>
                <a:cs typeface="Segoe UI"/>
              </a:rPr>
              <a:t>Impact:</a:t>
            </a:r>
            <a:r>
              <a:rPr lang="en-US" sz="1150" dirty="0">
                <a:latin typeface="Aptos"/>
                <a:cs typeface="Segoe UI"/>
              </a:rPr>
              <a:t> By highlighting one ingredient/aspect and minimizing others (like sodium or sugar content), the language may lead to a misleading understanding of what “healthy” really means, leading customers to overlook health risks.</a:t>
            </a:r>
            <a:br>
              <a:rPr lang="en-US" sz="1150" dirty="0">
                <a:latin typeface="Aptos"/>
                <a:cs typeface="Segoe UI"/>
              </a:rPr>
            </a:br>
            <a:br>
              <a:rPr lang="en-US" sz="1150" dirty="0">
                <a:latin typeface="Aptos"/>
                <a:cs typeface="Segoe UI"/>
              </a:rPr>
            </a:br>
            <a:r>
              <a:rPr lang="en-US" sz="1150" b="1" dirty="0">
                <a:latin typeface="Aptos"/>
                <a:cs typeface="Segoe UI"/>
              </a:rPr>
              <a:t>3. Crisis Communication:</a:t>
            </a:r>
            <a:br>
              <a:rPr lang="en-US" sz="1150" dirty="0">
                <a:latin typeface="Aptos"/>
                <a:cs typeface="Segoe UI"/>
              </a:rPr>
            </a:br>
            <a:r>
              <a:rPr lang="en-US" sz="1150" dirty="0">
                <a:latin typeface="Aptos"/>
                <a:cs typeface="Segoe UI"/>
              </a:rPr>
              <a:t>   - </a:t>
            </a:r>
            <a:r>
              <a:rPr lang="en-US" sz="1150" b="1" dirty="0">
                <a:latin typeface="Aptos"/>
                <a:cs typeface="Segoe UI"/>
              </a:rPr>
              <a:t>Language Used:</a:t>
            </a:r>
            <a:r>
              <a:rPr lang="en-US" sz="1150" dirty="0">
                <a:latin typeface="Aptos"/>
                <a:cs typeface="Segoe UI"/>
              </a:rPr>
              <a:t> When faced with backlash from nutritionists and health advocates, the company responds with statements emphasizing their commitment to “customer choice” and “diverse options,” sidestepping direct engagement with the health claims made.</a:t>
            </a:r>
            <a:br>
              <a:rPr lang="en-US" sz="1150" dirty="0">
                <a:latin typeface="Aptos"/>
                <a:cs typeface="Segoe UI"/>
              </a:rPr>
            </a:br>
            <a:r>
              <a:rPr lang="en-US" sz="1150" dirty="0">
                <a:latin typeface="Aptos"/>
                <a:cs typeface="Segoe UI"/>
              </a:rPr>
              <a:t>   - </a:t>
            </a:r>
            <a:r>
              <a:rPr lang="en-US" sz="1150" b="1" dirty="0">
                <a:latin typeface="Aptos"/>
                <a:cs typeface="Segoe UI"/>
              </a:rPr>
              <a:t>Impact:</a:t>
            </a:r>
            <a:r>
              <a:rPr lang="en-US" sz="1150" dirty="0">
                <a:latin typeface="Aptos"/>
                <a:cs typeface="Segoe UI"/>
              </a:rPr>
              <a:t> This vague, unclear and defensive language detracts from genuine accountability and ethical transparency. It redirects the conversation toward corporate values rather than addressing consumer health concerns directly.</a:t>
            </a:r>
            <a:br>
              <a:rPr lang="en-US" sz="1150" dirty="0">
                <a:latin typeface="Aptos"/>
                <a:cs typeface="Segoe UI"/>
              </a:rPr>
            </a:br>
            <a:br>
              <a:rPr lang="en-US" sz="1150" dirty="0">
                <a:latin typeface="Aptos"/>
                <a:cs typeface="Segoe UI"/>
              </a:rPr>
            </a:br>
            <a:r>
              <a:rPr lang="en-US" sz="1150" b="1" dirty="0">
                <a:latin typeface="Aptos"/>
                <a:cs typeface="Segoe UI"/>
              </a:rPr>
              <a:t>4. Feedback and Community Engagement:</a:t>
            </a:r>
            <a:br>
              <a:rPr lang="en-US" sz="1150" dirty="0">
                <a:latin typeface="Aptos"/>
                <a:cs typeface="Segoe UI"/>
              </a:rPr>
            </a:br>
            <a:r>
              <a:rPr lang="en-US" sz="1150" dirty="0">
                <a:latin typeface="Aptos"/>
                <a:cs typeface="Segoe UI"/>
              </a:rPr>
              <a:t>   - </a:t>
            </a:r>
            <a:r>
              <a:rPr lang="en-US" sz="1150" b="1" dirty="0">
                <a:latin typeface="Aptos"/>
                <a:cs typeface="Segoe UI"/>
              </a:rPr>
              <a:t>Language Used:</a:t>
            </a:r>
            <a:r>
              <a:rPr lang="en-US" sz="1150" dirty="0">
                <a:latin typeface="Aptos"/>
                <a:cs typeface="Segoe UI"/>
              </a:rPr>
              <a:t> In community forums, the chain frames questions about the new menu as “What can we do to better serve you?” rather than “How can we improve the health impact of our menu?”</a:t>
            </a:r>
            <a:br>
              <a:rPr lang="en-US" sz="1150" dirty="0">
                <a:latin typeface="Aptos"/>
                <a:cs typeface="Segoe UI"/>
              </a:rPr>
            </a:br>
            <a:r>
              <a:rPr lang="en-US" sz="1150" dirty="0">
                <a:latin typeface="Aptos"/>
                <a:cs typeface="Segoe UI"/>
              </a:rPr>
              <a:t>   - </a:t>
            </a:r>
            <a:r>
              <a:rPr lang="en-US" sz="1150" b="1" dirty="0">
                <a:latin typeface="Aptos"/>
                <a:cs typeface="Segoe UI"/>
              </a:rPr>
              <a:t>Impact: </a:t>
            </a:r>
            <a:r>
              <a:rPr lang="en-US" sz="1150" dirty="0">
                <a:latin typeface="Aptos"/>
                <a:cs typeface="Segoe UI"/>
              </a:rPr>
              <a:t>This language choice shifts the focus from the ethical implications of their food offerings to customer satisfaction, which can potentially avoid necessary dialogues about nutritional health and corporate responsibility.</a:t>
            </a:r>
            <a:endParaRPr lang="en-US" sz="1150" dirty="0">
              <a:latin typeface="Aptos"/>
            </a:endParaRPr>
          </a:p>
        </p:txBody>
      </p:sp>
    </p:spTree>
    <p:extLst>
      <p:ext uri="{BB962C8B-B14F-4D97-AF65-F5344CB8AC3E}">
        <p14:creationId xmlns:p14="http://schemas.microsoft.com/office/powerpoint/2010/main" val="3612955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AD2AF-9617-8E2B-AEEB-CEBEF49827DA}"/>
              </a:ext>
            </a:extLst>
          </p:cNvPr>
          <p:cNvSpPr>
            <a:spLocks noGrp="1"/>
          </p:cNvSpPr>
          <p:nvPr>
            <p:ph type="title"/>
          </p:nvPr>
        </p:nvSpPr>
        <p:spPr>
          <a:xfrm>
            <a:off x="838200" y="365125"/>
            <a:ext cx="10515600" cy="1325563"/>
          </a:xfrm>
        </p:spPr>
        <p:txBody>
          <a:bodyPr>
            <a:normAutofit/>
          </a:bodyPr>
          <a:lstStyle/>
          <a:p>
            <a:r>
              <a:rPr lang="en-US" sz="5000" dirty="0"/>
              <a:t>Manipulating Language (Part 1)</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2C2304A1-3EC7-59EF-A05F-09AA813A9D39}"/>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buNone/>
            </a:pPr>
            <a:endParaRPr lang="en-US" sz="2200" dirty="0">
              <a:latin typeface="Aptos"/>
              <a:cs typeface="Segoe UI"/>
            </a:endParaRPr>
          </a:p>
          <a:p>
            <a:pPr marL="0" indent="0">
              <a:buNone/>
            </a:pPr>
            <a:r>
              <a:rPr lang="en-US" sz="2200" dirty="0">
                <a:latin typeface="Aptos"/>
                <a:cs typeface="Segoe UI"/>
              </a:rPr>
              <a:t> Language is often manipulated by the implementation of Rhetorical Devices. </a:t>
            </a:r>
          </a:p>
          <a:p>
            <a:pPr marL="0" indent="0">
              <a:buNone/>
            </a:pPr>
            <a:r>
              <a:rPr lang="en-US" sz="2200" dirty="0">
                <a:latin typeface="Aptos"/>
                <a:cs typeface="Segoe UI"/>
              </a:rPr>
              <a:t> The most common in this case is a Euphemism. </a:t>
            </a:r>
            <a:endParaRPr lang="en-US" sz="2200" dirty="0">
              <a:cs typeface="Segoe UI"/>
            </a:endParaRPr>
          </a:p>
          <a:p>
            <a:pPr marL="0" indent="0">
              <a:buNone/>
            </a:pPr>
            <a:endParaRPr lang="en-US" sz="2200" dirty="0">
              <a:latin typeface="Aptos"/>
              <a:cs typeface="Segoe UI"/>
            </a:endParaRPr>
          </a:p>
          <a:p>
            <a:pPr marL="0" indent="0">
              <a:buNone/>
            </a:pPr>
            <a:r>
              <a:rPr lang="en-US" sz="2200" dirty="0">
                <a:latin typeface="Aptos"/>
                <a:cs typeface="Segoe UI"/>
              </a:rPr>
              <a:t>Example: </a:t>
            </a:r>
            <a:endParaRPr lang="en-US" sz="2200" dirty="0">
              <a:latin typeface="Aptos"/>
              <a:ea typeface="Open Sans"/>
              <a:cs typeface="Segoe UI"/>
            </a:endParaRPr>
          </a:p>
          <a:p>
            <a:pPr marL="0" indent="0">
              <a:buNone/>
            </a:pPr>
            <a:r>
              <a:rPr lang="en-US" sz="2200" dirty="0">
                <a:latin typeface="Aptos"/>
                <a:ea typeface="Open Sans"/>
                <a:cs typeface="Open Sans"/>
              </a:rPr>
              <a:t>Tax complexity has become a </a:t>
            </a:r>
            <a:r>
              <a:rPr lang="en-US" sz="2200" i="1" dirty="0">
                <a:latin typeface="Aptos"/>
                <a:ea typeface="Open Sans"/>
                <a:cs typeface="Open Sans"/>
              </a:rPr>
              <a:t>euphemism </a:t>
            </a:r>
            <a:r>
              <a:rPr lang="en-US" sz="2200" dirty="0">
                <a:latin typeface="Aptos"/>
                <a:ea typeface="Open Sans"/>
                <a:cs typeface="Open Sans"/>
              </a:rPr>
              <a:t>for tax evasion for a price ordinary taxpayers cannot afford.</a:t>
            </a:r>
            <a:r>
              <a:rPr lang="en-US" sz="2200" dirty="0">
                <a:solidFill>
                  <a:srgbClr val="757575"/>
                </a:solidFill>
                <a:latin typeface="Aptos"/>
                <a:ea typeface="Open Sans"/>
                <a:cs typeface="Open Sans"/>
              </a:rPr>
              <a:t>—Armstrong Williams, </a:t>
            </a:r>
            <a:r>
              <a:rPr lang="en-US" sz="2200" i="1" dirty="0">
                <a:solidFill>
                  <a:srgbClr val="757575"/>
                </a:solidFill>
                <a:latin typeface="Aptos"/>
                <a:ea typeface="Open Sans"/>
                <a:cs typeface="Open Sans"/>
              </a:rPr>
              <a:t>Baltimore Sun</a:t>
            </a:r>
            <a:r>
              <a:rPr lang="en-US" sz="2200" dirty="0">
                <a:solidFill>
                  <a:srgbClr val="757575"/>
                </a:solidFill>
                <a:latin typeface="Aptos"/>
                <a:ea typeface="Open Sans"/>
                <a:cs typeface="Open Sans"/>
              </a:rPr>
              <a:t>, 18 Nov. 2024</a:t>
            </a:r>
            <a:endParaRPr lang="en-US" sz="2200" dirty="0">
              <a:latin typeface="Aptos"/>
              <a:cs typeface="Segoe UI"/>
            </a:endParaRPr>
          </a:p>
        </p:txBody>
      </p:sp>
    </p:spTree>
    <p:extLst>
      <p:ext uri="{BB962C8B-B14F-4D97-AF65-F5344CB8AC3E}">
        <p14:creationId xmlns:p14="http://schemas.microsoft.com/office/powerpoint/2010/main" val="2630831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77883-CA2D-1A8C-8509-2DBA96CE1894}"/>
              </a:ext>
            </a:extLst>
          </p:cNvPr>
          <p:cNvSpPr>
            <a:spLocks noGrp="1"/>
          </p:cNvSpPr>
          <p:nvPr>
            <p:ph type="title"/>
          </p:nvPr>
        </p:nvSpPr>
        <p:spPr>
          <a:xfrm>
            <a:off x="838200" y="365125"/>
            <a:ext cx="10515600" cy="1325563"/>
          </a:xfrm>
        </p:spPr>
        <p:txBody>
          <a:bodyPr>
            <a:normAutofit/>
          </a:bodyPr>
          <a:lstStyle/>
          <a:p>
            <a:r>
              <a:rPr lang="en-US" sz="5400"/>
              <a:t>Manipulating Language (Part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BB10F1-1A42-8A47-5FFD-43C2136D2B6A}"/>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t>Example of Euphemism:</a:t>
            </a:r>
            <a:r>
              <a:rPr lang="en-US" sz="2200">
                <a:latin typeface="Aptos"/>
                <a:cs typeface="Segoe UI"/>
              </a:rPr>
              <a:t>- Term Used: "Downsizing" or "organizational restructuring"</a:t>
            </a:r>
            <a:br>
              <a:rPr lang="en-US" sz="2200">
                <a:latin typeface="Aptos"/>
                <a:cs typeface="Segoe UI"/>
              </a:rPr>
            </a:br>
            <a:r>
              <a:rPr lang="en-US" sz="2200">
                <a:latin typeface="Aptos"/>
                <a:cs typeface="Segoe UI"/>
              </a:rPr>
              <a:t>- What it Replaces: "Layoffs" or "job cuts"</a:t>
            </a:r>
          </a:p>
          <a:p>
            <a:endParaRPr lang="en-US" sz="2200">
              <a:latin typeface="Aptos"/>
              <a:cs typeface="Segoe UI"/>
            </a:endParaRPr>
          </a:p>
          <a:p>
            <a:pPr marL="0" indent="0">
              <a:buNone/>
            </a:pPr>
            <a:endParaRPr lang="en-US" sz="2200">
              <a:latin typeface="Aptos"/>
              <a:cs typeface="Segoe UI"/>
            </a:endParaRPr>
          </a:p>
        </p:txBody>
      </p:sp>
    </p:spTree>
    <p:extLst>
      <p:ext uri="{BB962C8B-B14F-4D97-AF65-F5344CB8AC3E}">
        <p14:creationId xmlns:p14="http://schemas.microsoft.com/office/powerpoint/2010/main" val="3621148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F0840A-0311-1B4C-505E-D2E9BADBE368}"/>
              </a:ext>
            </a:extLst>
          </p:cNvPr>
          <p:cNvSpPr>
            <a:spLocks noGrp="1"/>
          </p:cNvSpPr>
          <p:nvPr>
            <p:ph type="title"/>
          </p:nvPr>
        </p:nvSpPr>
        <p:spPr>
          <a:xfrm>
            <a:off x="838200" y="365125"/>
            <a:ext cx="10515600" cy="1325563"/>
          </a:xfrm>
        </p:spPr>
        <p:txBody>
          <a:bodyPr>
            <a:normAutofit/>
          </a:bodyPr>
          <a:lstStyle/>
          <a:p>
            <a:r>
              <a:rPr lang="en-US" sz="5400">
                <a:latin typeface="Aptos Display"/>
              </a:rPr>
              <a:t> Ethical Evaluation of Euphemism Ex.</a:t>
            </a:r>
          </a:p>
        </p:txBody>
      </p:sp>
      <p:sp>
        <p:nvSpPr>
          <p:cNvPr id="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D250C5-18D2-4012-DB16-BABDB59F530D}"/>
              </a:ext>
            </a:extLst>
          </p:cNvPr>
          <p:cNvSpPr>
            <a:spLocks noGrp="1"/>
          </p:cNvSpPr>
          <p:nvPr>
            <p:ph idx="1"/>
          </p:nvPr>
        </p:nvSpPr>
        <p:spPr>
          <a:xfrm>
            <a:off x="838200" y="1847323"/>
            <a:ext cx="10515600" cy="4756051"/>
          </a:xfrm>
        </p:spPr>
        <p:txBody>
          <a:bodyPr vert="horz" lIns="91440" tIns="45720" rIns="91440" bIns="45720" rtlCol="0" anchor="t">
            <a:noAutofit/>
          </a:bodyPr>
          <a:lstStyle/>
          <a:p>
            <a:pPr marL="0" indent="0">
              <a:buNone/>
            </a:pPr>
            <a:endParaRPr lang="en-US" sz="1200" b="1" dirty="0"/>
          </a:p>
          <a:p>
            <a:pPr marL="0" indent="0">
              <a:buNone/>
            </a:pPr>
            <a:r>
              <a:rPr lang="en-US" sz="1200" b="1" u="sng" dirty="0"/>
              <a:t>Framing the Situation:</a:t>
            </a:r>
            <a:endParaRPr lang="en-US" sz="1200" u="sng" dirty="0"/>
          </a:p>
          <a:p>
            <a:pPr marL="0" indent="0">
              <a:buNone/>
            </a:pPr>
            <a:r>
              <a:rPr lang="en-US" sz="1200" dirty="0">
                <a:ea typeface="+mn-lt"/>
                <a:cs typeface="+mn-lt"/>
              </a:rPr>
              <a:t>- </a:t>
            </a:r>
            <a:r>
              <a:rPr lang="en-US" sz="1200" b="1" dirty="0">
                <a:ea typeface="+mn-lt"/>
                <a:cs typeface="+mn-lt"/>
              </a:rPr>
              <a:t>Language Used:</a:t>
            </a:r>
            <a:r>
              <a:rPr lang="en-US" sz="1200" dirty="0">
                <a:ea typeface="+mn-lt"/>
                <a:cs typeface="+mn-lt"/>
              </a:rPr>
              <a:t> By using the term "downsizing," the company seeks to soften the impact of the announcement.</a:t>
            </a:r>
            <a:r>
              <a:rPr lang="en-US" sz="1200" dirty="0"/>
              <a:t>  </a:t>
            </a:r>
          </a:p>
          <a:p>
            <a:pPr marL="0" indent="0">
              <a:buNone/>
            </a:pPr>
            <a:r>
              <a:rPr lang="en-US" sz="1200" dirty="0"/>
              <a:t>- </a:t>
            </a:r>
            <a:r>
              <a:rPr lang="en-US" sz="1200" b="1" dirty="0"/>
              <a:t>What is the Impact?</a:t>
            </a:r>
            <a:br>
              <a:rPr lang="en-US" sz="1200" dirty="0"/>
            </a:br>
            <a:br>
              <a:rPr lang="en-US" sz="1200" dirty="0"/>
            </a:br>
            <a:br>
              <a:rPr lang="en-US" sz="1200" dirty="0"/>
            </a:br>
            <a:r>
              <a:rPr lang="en-US" sz="1200" b="1" u="sng" dirty="0"/>
              <a:t>Employee Response:</a:t>
            </a:r>
          </a:p>
          <a:p>
            <a:pPr marL="0" indent="0">
              <a:buNone/>
            </a:pPr>
            <a:r>
              <a:rPr lang="en-US" sz="1200" dirty="0"/>
              <a:t>-</a:t>
            </a:r>
            <a:r>
              <a:rPr lang="en-US" sz="1200" b="1" dirty="0"/>
              <a:t>Language Used: </a:t>
            </a:r>
            <a:r>
              <a:rPr lang="en-US" sz="1200" dirty="0"/>
              <a:t>Communication around "downsizing" can include phrases like "right sizing" or "streamlining."</a:t>
            </a:r>
          </a:p>
          <a:p>
            <a:pPr marL="0" indent="0">
              <a:buNone/>
            </a:pPr>
            <a:r>
              <a:rPr lang="en-US" sz="1200" dirty="0"/>
              <a:t>-</a:t>
            </a:r>
            <a:r>
              <a:rPr lang="en-US" sz="1200" b="1" dirty="0"/>
              <a:t>What is the Impact? </a:t>
            </a:r>
          </a:p>
          <a:p>
            <a:pPr marL="0" indent="0">
              <a:buNone/>
            </a:pPr>
            <a:endParaRPr lang="en-US" sz="1200" dirty="0"/>
          </a:p>
          <a:p>
            <a:pPr marL="0" indent="0">
              <a:buNone/>
            </a:pPr>
            <a:r>
              <a:rPr lang="en-US" sz="1200" b="1" u="sng" dirty="0"/>
              <a:t>Stakeholder Communication:</a:t>
            </a:r>
            <a:br>
              <a:rPr lang="en-US" sz="1200" dirty="0"/>
            </a:br>
            <a:r>
              <a:rPr lang="en-US" sz="1200" dirty="0"/>
              <a:t> </a:t>
            </a:r>
            <a:br>
              <a:rPr lang="en-US" sz="1200" dirty="0"/>
            </a:br>
            <a:r>
              <a:rPr lang="en-US" sz="1200" dirty="0"/>
              <a:t>-</a:t>
            </a:r>
            <a:r>
              <a:rPr lang="en-US" sz="1200" b="1" dirty="0"/>
              <a:t>Language Used:</a:t>
            </a:r>
            <a:r>
              <a:rPr lang="en-US" sz="1200" dirty="0"/>
              <a:t> Frames downsizing as part of a broader strategic initiative.</a:t>
            </a:r>
          </a:p>
          <a:p>
            <a:pPr marL="0" indent="0">
              <a:buNone/>
            </a:pPr>
            <a:r>
              <a:rPr lang="en-US" sz="1200" dirty="0"/>
              <a:t>-What is the Impact? </a:t>
            </a:r>
            <a:br>
              <a:rPr lang="en-US" sz="1200" dirty="0"/>
            </a:br>
            <a:r>
              <a:rPr lang="en-US" sz="1200" dirty="0"/>
              <a:t> </a:t>
            </a:r>
            <a:br>
              <a:rPr lang="en-US" sz="1200" dirty="0"/>
            </a:br>
            <a:br>
              <a:rPr lang="en-US" sz="1200" dirty="0"/>
            </a:br>
            <a:r>
              <a:rPr lang="en-US" sz="1200" b="1" u="sng" dirty="0"/>
              <a:t>Lack of Transparency:</a:t>
            </a:r>
          </a:p>
          <a:p>
            <a:pPr marL="0" indent="0">
              <a:buNone/>
            </a:pPr>
            <a:r>
              <a:rPr lang="en-US" sz="1200" dirty="0"/>
              <a:t>-</a:t>
            </a:r>
            <a:r>
              <a:rPr lang="en-US" sz="1200" b="1" dirty="0"/>
              <a:t>Language Used:</a:t>
            </a:r>
            <a:r>
              <a:rPr lang="en-US" sz="1200" dirty="0"/>
              <a:t> </a:t>
            </a:r>
            <a:r>
              <a:rPr lang="en-US" sz="1200" dirty="0">
                <a:latin typeface="Aptos"/>
                <a:ea typeface="Calibri"/>
                <a:cs typeface="Calibri"/>
              </a:rPr>
              <a:t>Fails to communicate the reality of the situation. </a:t>
            </a:r>
          </a:p>
          <a:p>
            <a:pPr marL="0" indent="0">
              <a:buNone/>
            </a:pPr>
            <a:r>
              <a:rPr lang="en-US" sz="1200" dirty="0">
                <a:latin typeface="Aptos"/>
                <a:ea typeface="Calibri"/>
                <a:cs typeface="Calibri"/>
              </a:rPr>
              <a:t>-</a:t>
            </a:r>
            <a:r>
              <a:rPr lang="en-US" sz="1200" b="1" dirty="0">
                <a:latin typeface="Aptos"/>
                <a:ea typeface="Calibri"/>
                <a:cs typeface="Calibri"/>
              </a:rPr>
              <a:t>What is the Impact?</a:t>
            </a:r>
          </a:p>
        </p:txBody>
      </p:sp>
    </p:spTree>
    <p:extLst>
      <p:ext uri="{BB962C8B-B14F-4D97-AF65-F5344CB8AC3E}">
        <p14:creationId xmlns:p14="http://schemas.microsoft.com/office/powerpoint/2010/main" val="3110429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CB832-7BE6-28D5-45F0-6E81DE517EED}"/>
              </a:ext>
            </a:extLst>
          </p:cNvPr>
          <p:cNvSpPr>
            <a:spLocks noGrp="1"/>
          </p:cNvSpPr>
          <p:nvPr>
            <p:ph type="title"/>
          </p:nvPr>
        </p:nvSpPr>
        <p:spPr>
          <a:xfrm>
            <a:off x="838200" y="365125"/>
            <a:ext cx="10515600" cy="1325563"/>
          </a:xfrm>
        </p:spPr>
        <p:txBody>
          <a:bodyPr>
            <a:normAutofit/>
          </a:bodyPr>
          <a:lstStyle/>
          <a:p>
            <a:r>
              <a:rPr lang="en-US" sz="4200" dirty="0">
                <a:ea typeface="+mj-lt"/>
                <a:cs typeface="+mj-lt"/>
              </a:rPr>
              <a:t>Best Practices for Ethical Communication</a:t>
            </a:r>
            <a:endParaRPr lang="en-US" sz="42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44C86A-64A4-C510-7B9C-AAC725059BBD}"/>
              </a:ext>
            </a:extLst>
          </p:cNvPr>
          <p:cNvSpPr>
            <a:spLocks noGrp="1"/>
          </p:cNvSpPr>
          <p:nvPr>
            <p:ph idx="1"/>
          </p:nvPr>
        </p:nvSpPr>
        <p:spPr>
          <a:xfrm>
            <a:off x="451339" y="1964553"/>
            <a:ext cx="10902461" cy="4662267"/>
          </a:xfrm>
        </p:spPr>
        <p:txBody>
          <a:bodyPr vert="horz" lIns="91440" tIns="45720" rIns="91440" bIns="45720" rtlCol="0" anchor="t">
            <a:noAutofit/>
          </a:bodyPr>
          <a:lstStyle/>
          <a:p>
            <a:pPr marL="0" indent="0">
              <a:buNone/>
            </a:pPr>
            <a:r>
              <a:rPr lang="en-US" sz="1300" dirty="0">
                <a:solidFill>
                  <a:srgbClr val="242424"/>
                </a:solidFill>
                <a:latin typeface="Aptos"/>
                <a:cs typeface="Segoe UI"/>
              </a:rPr>
              <a:t>1. </a:t>
            </a:r>
            <a:r>
              <a:rPr lang="en-US" sz="1300" b="1" dirty="0">
                <a:solidFill>
                  <a:srgbClr val="242424"/>
                </a:solidFill>
                <a:latin typeface="Aptos"/>
                <a:cs typeface="Segoe UI"/>
              </a:rPr>
              <a:t>Be Honest:</a:t>
            </a:r>
            <a:r>
              <a:rPr lang="en-US" sz="1300" dirty="0">
                <a:solidFill>
                  <a:srgbClr val="242424"/>
                </a:solidFill>
                <a:latin typeface="Aptos"/>
                <a:cs typeface="Segoe UI"/>
              </a:rPr>
              <a:t> Always share truthful info and be clear about your intentions.</a:t>
            </a:r>
            <a:br>
              <a:rPr lang="en-US" sz="1300" dirty="0">
                <a:latin typeface="Aptos"/>
                <a:cs typeface="Segoe UI"/>
              </a:rPr>
            </a:br>
            <a:br>
              <a:rPr lang="en-US" sz="1300" dirty="0">
                <a:latin typeface="Aptos"/>
                <a:cs typeface="Segoe UI"/>
              </a:rPr>
            </a:br>
            <a:r>
              <a:rPr lang="en-US" sz="1300" dirty="0">
                <a:solidFill>
                  <a:srgbClr val="242424"/>
                </a:solidFill>
                <a:latin typeface="Aptos"/>
                <a:cs typeface="Segoe UI"/>
              </a:rPr>
              <a:t>2. </a:t>
            </a:r>
            <a:r>
              <a:rPr lang="en-US" sz="1300" b="1" dirty="0">
                <a:solidFill>
                  <a:srgbClr val="242424"/>
                </a:solidFill>
                <a:latin typeface="Aptos"/>
                <a:cs typeface="Segoe UI"/>
              </a:rPr>
              <a:t>Show Respect:</a:t>
            </a:r>
            <a:r>
              <a:rPr lang="en-US" sz="1300" dirty="0">
                <a:solidFill>
                  <a:srgbClr val="242424"/>
                </a:solidFill>
                <a:latin typeface="Aptos"/>
                <a:cs typeface="Segoe UI"/>
              </a:rPr>
              <a:t> Treat everyone with dignity, no matter their background.</a:t>
            </a:r>
            <a:br>
              <a:rPr lang="en-US" sz="1300" dirty="0">
                <a:latin typeface="Aptos"/>
                <a:cs typeface="Segoe UI"/>
              </a:rPr>
            </a:br>
            <a:br>
              <a:rPr lang="en-US" sz="1300" dirty="0">
                <a:latin typeface="Aptos"/>
                <a:cs typeface="Segoe UI"/>
              </a:rPr>
            </a:br>
            <a:r>
              <a:rPr lang="en-US" sz="1300" dirty="0">
                <a:solidFill>
                  <a:srgbClr val="242424"/>
                </a:solidFill>
                <a:latin typeface="Aptos"/>
                <a:cs typeface="Segoe UI"/>
              </a:rPr>
              <a:t>3. </a:t>
            </a:r>
            <a:r>
              <a:rPr lang="en-US" sz="1300" b="1" dirty="0">
                <a:solidFill>
                  <a:srgbClr val="242424"/>
                </a:solidFill>
                <a:latin typeface="Aptos"/>
                <a:cs typeface="Segoe UI"/>
              </a:rPr>
              <a:t>Listen Actively:</a:t>
            </a:r>
            <a:r>
              <a:rPr lang="en-US" sz="1300" dirty="0">
                <a:solidFill>
                  <a:srgbClr val="242424"/>
                </a:solidFill>
                <a:latin typeface="Aptos"/>
                <a:cs typeface="Segoe UI"/>
              </a:rPr>
              <a:t> Really pay attention to what others are saying to promote open dialogue.</a:t>
            </a:r>
            <a:br>
              <a:rPr lang="en-US" sz="1300" dirty="0">
                <a:latin typeface="Aptos"/>
                <a:cs typeface="Segoe UI"/>
              </a:rPr>
            </a:br>
            <a:br>
              <a:rPr lang="en-US" sz="1300" dirty="0">
                <a:latin typeface="Aptos"/>
                <a:cs typeface="Segoe UI"/>
              </a:rPr>
            </a:br>
            <a:r>
              <a:rPr lang="en-US" sz="1300" dirty="0">
                <a:solidFill>
                  <a:srgbClr val="242424"/>
                </a:solidFill>
                <a:latin typeface="Aptos"/>
                <a:cs typeface="Segoe UI"/>
              </a:rPr>
              <a:t>4. </a:t>
            </a:r>
            <a:r>
              <a:rPr lang="en-US" sz="1300" b="1" dirty="0">
                <a:solidFill>
                  <a:srgbClr val="242424"/>
                </a:solidFill>
                <a:latin typeface="Aptos"/>
                <a:cs typeface="Segoe UI"/>
              </a:rPr>
              <a:t>Be Clear:</a:t>
            </a:r>
            <a:r>
              <a:rPr lang="en-US" sz="1300" dirty="0">
                <a:solidFill>
                  <a:srgbClr val="242424"/>
                </a:solidFill>
                <a:latin typeface="Aptos"/>
                <a:cs typeface="Segoe UI"/>
              </a:rPr>
              <a:t> Use straightforward language to avoid confusion.</a:t>
            </a:r>
            <a:br>
              <a:rPr lang="en-US" sz="1300" dirty="0">
                <a:latin typeface="Aptos"/>
                <a:cs typeface="Segoe UI"/>
              </a:rPr>
            </a:br>
            <a:br>
              <a:rPr lang="en-US" sz="1300" dirty="0">
                <a:latin typeface="Aptos"/>
                <a:cs typeface="Segoe UI"/>
              </a:rPr>
            </a:br>
            <a:r>
              <a:rPr lang="en-US" sz="1300" dirty="0">
                <a:solidFill>
                  <a:srgbClr val="242424"/>
                </a:solidFill>
                <a:latin typeface="Aptos"/>
                <a:cs typeface="Segoe UI"/>
              </a:rPr>
              <a:t>5. </a:t>
            </a:r>
            <a:r>
              <a:rPr lang="en-US" sz="1300" b="1" dirty="0">
                <a:solidFill>
                  <a:srgbClr val="242424"/>
                </a:solidFill>
                <a:latin typeface="Aptos"/>
                <a:cs typeface="Segoe UI"/>
              </a:rPr>
              <a:t>Know Your Audience: </a:t>
            </a:r>
            <a:r>
              <a:rPr lang="en-US" sz="1300" dirty="0">
                <a:solidFill>
                  <a:srgbClr val="242424"/>
                </a:solidFill>
                <a:latin typeface="Aptos"/>
                <a:cs typeface="Segoe UI"/>
              </a:rPr>
              <a:t>Adjust your message based on who you're talking to.</a:t>
            </a:r>
            <a:br>
              <a:rPr lang="en-US" sz="1300" dirty="0">
                <a:latin typeface="Aptos"/>
                <a:cs typeface="Segoe UI"/>
              </a:rPr>
            </a:br>
            <a:br>
              <a:rPr lang="en-US" sz="1300" dirty="0">
                <a:latin typeface="Aptos"/>
                <a:cs typeface="Segoe UI"/>
              </a:rPr>
            </a:br>
            <a:r>
              <a:rPr lang="en-US" sz="1300" dirty="0">
                <a:solidFill>
                  <a:srgbClr val="242424"/>
                </a:solidFill>
                <a:latin typeface="Aptos"/>
                <a:cs typeface="Segoe UI"/>
              </a:rPr>
              <a:t>6. </a:t>
            </a:r>
            <a:r>
              <a:rPr lang="en-US" sz="1300" b="1" dirty="0">
                <a:solidFill>
                  <a:srgbClr val="242424"/>
                </a:solidFill>
                <a:latin typeface="Aptos"/>
                <a:cs typeface="Segoe UI"/>
              </a:rPr>
              <a:t>Avoid Manipulation: </a:t>
            </a:r>
            <a:r>
              <a:rPr lang="en-US" sz="1300" dirty="0">
                <a:solidFill>
                  <a:srgbClr val="242424"/>
                </a:solidFill>
                <a:latin typeface="Aptos"/>
                <a:cs typeface="Segoe UI"/>
              </a:rPr>
              <a:t>Let people make informed choices.</a:t>
            </a:r>
            <a:br>
              <a:rPr lang="en-US" sz="1300" dirty="0">
                <a:latin typeface="Aptos"/>
                <a:cs typeface="Segoe UI"/>
              </a:rPr>
            </a:br>
            <a:br>
              <a:rPr lang="en-US" sz="1300" dirty="0">
                <a:latin typeface="Aptos"/>
                <a:cs typeface="Segoe UI"/>
              </a:rPr>
            </a:br>
            <a:r>
              <a:rPr lang="en-US" sz="1300" dirty="0">
                <a:solidFill>
                  <a:srgbClr val="242424"/>
                </a:solidFill>
                <a:latin typeface="Aptos"/>
                <a:cs typeface="Segoe UI"/>
              </a:rPr>
              <a:t>7. </a:t>
            </a:r>
            <a:r>
              <a:rPr lang="en-US" sz="1300" b="1" dirty="0">
                <a:solidFill>
                  <a:srgbClr val="242424"/>
                </a:solidFill>
                <a:latin typeface="Aptos"/>
                <a:cs typeface="Segoe UI"/>
              </a:rPr>
              <a:t>Protect Privacy: </a:t>
            </a:r>
            <a:r>
              <a:rPr lang="en-US" sz="1300" dirty="0">
                <a:solidFill>
                  <a:srgbClr val="242424"/>
                </a:solidFill>
                <a:latin typeface="Aptos"/>
                <a:cs typeface="Segoe UI"/>
              </a:rPr>
              <a:t>Keep sensitive info confidential and respect boundaries.</a:t>
            </a:r>
            <a:endParaRPr lang="en-US" sz="1300">
              <a:solidFill>
                <a:srgbClr val="000000"/>
              </a:solidFill>
              <a:latin typeface="Aptos"/>
              <a:cs typeface="Segoe UI"/>
            </a:endParaRPr>
          </a:p>
          <a:p>
            <a:pPr marL="0" indent="0">
              <a:buNone/>
            </a:pPr>
            <a:r>
              <a:rPr lang="en-US" sz="1300" dirty="0">
                <a:solidFill>
                  <a:srgbClr val="242424"/>
                </a:solidFill>
                <a:latin typeface="Aptos"/>
                <a:cs typeface="Segoe UI"/>
              </a:rPr>
              <a:t>8. </a:t>
            </a:r>
            <a:r>
              <a:rPr lang="en-US" sz="1300" b="1" dirty="0">
                <a:solidFill>
                  <a:srgbClr val="242424"/>
                </a:solidFill>
                <a:latin typeface="Aptos"/>
                <a:cs typeface="Segoe UI"/>
              </a:rPr>
              <a:t>Give Feedback:</a:t>
            </a:r>
            <a:r>
              <a:rPr lang="en-US" sz="1300" dirty="0">
                <a:solidFill>
                  <a:srgbClr val="242424"/>
                </a:solidFill>
                <a:latin typeface="Aptos"/>
                <a:cs typeface="Segoe UI"/>
              </a:rPr>
              <a:t> Offer constructive criticism focused on the issue, not the person.</a:t>
            </a:r>
            <a:endParaRPr lang="en-US" sz="1300">
              <a:latin typeface="Aptos"/>
              <a:cs typeface="Segoe UI"/>
            </a:endParaRPr>
          </a:p>
          <a:p>
            <a:pPr marL="0" indent="0">
              <a:buNone/>
            </a:pPr>
            <a:r>
              <a:rPr lang="en-US" sz="1300" dirty="0">
                <a:solidFill>
                  <a:srgbClr val="242424"/>
                </a:solidFill>
                <a:latin typeface="Aptos"/>
                <a:cs typeface="Segoe UI"/>
              </a:rPr>
              <a:t>9.  </a:t>
            </a:r>
            <a:r>
              <a:rPr lang="en-US" sz="1300" b="1" dirty="0">
                <a:solidFill>
                  <a:srgbClr val="242424"/>
                </a:solidFill>
                <a:latin typeface="Aptos"/>
                <a:cs typeface="Segoe UI"/>
              </a:rPr>
              <a:t>Credit Sources:</a:t>
            </a:r>
            <a:r>
              <a:rPr lang="en-US" sz="1300" dirty="0">
                <a:solidFill>
                  <a:srgbClr val="242424"/>
                </a:solidFill>
                <a:latin typeface="Aptos"/>
                <a:cs typeface="Segoe UI"/>
              </a:rPr>
              <a:t> Always acknowledge others’ ideas and give credit </a:t>
            </a:r>
            <a:r>
              <a:rPr lang="en-US" sz="1300" dirty="0">
                <a:solidFill>
                  <a:srgbClr val="000000"/>
                </a:solidFill>
                <a:latin typeface="Aptos"/>
                <a:ea typeface="Calibri"/>
                <a:cs typeface="Calibri"/>
              </a:rPr>
              <a:t>to others for their ideas, research, and contributions.</a:t>
            </a:r>
            <a:endParaRPr lang="en-US" sz="1300">
              <a:solidFill>
                <a:srgbClr val="000000"/>
              </a:solidFill>
              <a:latin typeface="Aptos"/>
              <a:cs typeface="Segoe UI"/>
            </a:endParaRPr>
          </a:p>
          <a:p>
            <a:pPr marL="0" indent="0">
              <a:buNone/>
            </a:pPr>
            <a:r>
              <a:rPr lang="en-US" sz="1300" dirty="0">
                <a:solidFill>
                  <a:srgbClr val="242424"/>
                </a:solidFill>
                <a:latin typeface="Aptos"/>
                <a:cs typeface="Segoe UI"/>
              </a:rPr>
              <a:t>10. </a:t>
            </a:r>
            <a:r>
              <a:rPr lang="en-US" sz="1300" b="1" dirty="0">
                <a:solidFill>
                  <a:srgbClr val="242424"/>
                </a:solidFill>
                <a:latin typeface="Aptos"/>
                <a:cs typeface="Segoe UI"/>
              </a:rPr>
              <a:t>Encourage Conversations:</a:t>
            </a:r>
            <a:r>
              <a:rPr lang="en-US" sz="1300" dirty="0">
                <a:solidFill>
                  <a:srgbClr val="242424"/>
                </a:solidFill>
                <a:latin typeface="Aptos"/>
                <a:cs typeface="Segoe UI"/>
              </a:rPr>
              <a:t> Create spaces for open discussions and diverse viewpoints. </a:t>
            </a:r>
            <a:endParaRPr lang="en-US" sz="1300">
              <a:solidFill>
                <a:srgbClr val="000000"/>
              </a:solidFill>
              <a:latin typeface="Aptos"/>
              <a:cs typeface="Segoe UI"/>
            </a:endParaRPr>
          </a:p>
          <a:p>
            <a:pPr marL="0" indent="0">
              <a:buNone/>
            </a:pPr>
            <a:r>
              <a:rPr lang="en-US" sz="1300" dirty="0">
                <a:solidFill>
                  <a:srgbClr val="242424"/>
                </a:solidFill>
                <a:latin typeface="Aptos"/>
                <a:cs typeface="Segoe UI"/>
              </a:rPr>
              <a:t>11. </a:t>
            </a:r>
            <a:r>
              <a:rPr lang="en-US" sz="1300" b="1" dirty="0">
                <a:solidFill>
                  <a:srgbClr val="242424"/>
                </a:solidFill>
                <a:latin typeface="Aptos"/>
                <a:cs typeface="Segoe UI"/>
              </a:rPr>
              <a:t>Being Mindful of Language:</a:t>
            </a:r>
            <a:r>
              <a:rPr lang="en-US" sz="1300" dirty="0">
                <a:solidFill>
                  <a:srgbClr val="242424"/>
                </a:solidFill>
                <a:latin typeface="Aptos"/>
                <a:cs typeface="Segoe UI"/>
              </a:rPr>
              <a:t> Use inclusive and non-discriminatory language. Avoid jargon, stereotypes, and language that may alienate or offend individuals.</a:t>
            </a:r>
            <a:br>
              <a:rPr lang="en-US" sz="1300" dirty="0">
                <a:latin typeface="Aptos"/>
                <a:cs typeface="Segoe UI"/>
              </a:rPr>
            </a:br>
            <a:br>
              <a:rPr lang="en-US" sz="1300" dirty="0">
                <a:latin typeface="Aptos"/>
                <a:cs typeface="Segoe UI"/>
              </a:rPr>
            </a:br>
            <a:r>
              <a:rPr lang="en-US" sz="1300" dirty="0">
                <a:solidFill>
                  <a:srgbClr val="242424"/>
                </a:solidFill>
                <a:latin typeface="Aptos"/>
                <a:cs typeface="Segoe UI"/>
              </a:rPr>
              <a:t>12.</a:t>
            </a:r>
            <a:r>
              <a:rPr lang="en-US" sz="1300" b="1" dirty="0">
                <a:solidFill>
                  <a:srgbClr val="242424"/>
                </a:solidFill>
                <a:latin typeface="Aptos"/>
                <a:cs typeface="Segoe UI"/>
              </a:rPr>
              <a:t> Ethical Decision-Making: </a:t>
            </a:r>
            <a:r>
              <a:rPr lang="en-US" sz="1300" dirty="0">
                <a:solidFill>
                  <a:srgbClr val="242424"/>
                </a:solidFill>
                <a:latin typeface="Aptos"/>
                <a:cs typeface="Segoe UI"/>
              </a:rPr>
              <a:t>Base communication on ethical principles and values. Consider the potential impact of your messages on individuals and communities.</a:t>
            </a:r>
            <a:br>
              <a:rPr lang="en-US" sz="1300" dirty="0">
                <a:latin typeface="Aptos"/>
                <a:cs typeface="Segoe UI"/>
              </a:rPr>
            </a:br>
            <a:br>
              <a:rPr lang="en-US" sz="1300" dirty="0">
                <a:latin typeface="Aptos"/>
                <a:cs typeface="Segoe UI"/>
              </a:rPr>
            </a:br>
            <a:r>
              <a:rPr lang="en-US" sz="1300" dirty="0">
                <a:solidFill>
                  <a:srgbClr val="242424"/>
                </a:solidFill>
                <a:latin typeface="Aptos"/>
                <a:cs typeface="Segoe UI"/>
              </a:rPr>
              <a:t>13. </a:t>
            </a:r>
            <a:r>
              <a:rPr lang="en-US" sz="1300" b="1" dirty="0">
                <a:solidFill>
                  <a:srgbClr val="242424"/>
                </a:solidFill>
                <a:latin typeface="Aptos"/>
                <a:cs typeface="Segoe UI"/>
              </a:rPr>
              <a:t>Regular Reflection:</a:t>
            </a:r>
            <a:r>
              <a:rPr lang="en-US" sz="1300" dirty="0">
                <a:solidFill>
                  <a:srgbClr val="242424"/>
                </a:solidFill>
                <a:latin typeface="Aptos"/>
                <a:cs typeface="Segoe UI"/>
              </a:rPr>
              <a:t> Take time to reflect on your communication practices. Assess whether they align with your ethical values and adjust as needed.</a:t>
            </a:r>
            <a:endParaRPr lang="en-US" sz="1300" dirty="0">
              <a:solidFill>
                <a:srgbClr val="000000"/>
              </a:solidFill>
              <a:latin typeface="Aptos"/>
              <a:cs typeface="Segoe UI"/>
            </a:endParaRPr>
          </a:p>
          <a:p>
            <a:pPr marL="0" indent="0">
              <a:buNone/>
            </a:pPr>
            <a:endParaRPr lang="en-US" sz="2200" dirty="0">
              <a:latin typeface="Aptos"/>
              <a:cs typeface="Segoe UI"/>
            </a:endParaRPr>
          </a:p>
          <a:p>
            <a:pPr marL="0" indent="0">
              <a:buNone/>
            </a:pPr>
            <a:endParaRPr lang="en-US" sz="2200" dirty="0">
              <a:latin typeface="Aptos"/>
              <a:cs typeface="Segoe UI"/>
            </a:endParaRPr>
          </a:p>
        </p:txBody>
      </p:sp>
    </p:spTree>
    <p:extLst>
      <p:ext uri="{BB962C8B-B14F-4D97-AF65-F5344CB8AC3E}">
        <p14:creationId xmlns:p14="http://schemas.microsoft.com/office/powerpoint/2010/main" val="2638150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loating Numbers And Letters On Top Of A Book">
            <a:extLst>
              <a:ext uri="{FF2B5EF4-FFF2-40B4-BE49-F238E27FC236}">
                <a16:creationId xmlns:a16="http://schemas.microsoft.com/office/drawing/2014/main" id="{C20D65D3-7E4B-5189-473D-97367C5847F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6250" b="6250"/>
          <a:stretch/>
        </p:blipFill>
        <p:spPr>
          <a:xfrm>
            <a:off x="20" y="-21"/>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US" sz="5200" dirty="0">
                <a:solidFill>
                  <a:srgbClr val="FFFFFF"/>
                </a:solidFill>
                <a:ea typeface="+mj-lt"/>
                <a:cs typeface="+mj-lt"/>
              </a:rPr>
              <a:t>Learning Objectives</a:t>
            </a:r>
            <a:endParaRPr lang="en-US" sz="5200" dirty="0">
              <a:solidFill>
                <a:srgbClr val="FFFFFF"/>
              </a:solidFill>
            </a:endParaRPr>
          </a:p>
        </p:txBody>
      </p:sp>
      <p:sp>
        <p:nvSpPr>
          <p:cNvPr id="3" name="Subtitle 2"/>
          <p:cNvSpPr>
            <a:spLocks noGrp="1"/>
          </p:cNvSpPr>
          <p:nvPr>
            <p:ph type="subTitle" idx="1"/>
          </p:nvPr>
        </p:nvSpPr>
        <p:spPr>
          <a:xfrm>
            <a:off x="326943" y="2311930"/>
            <a:ext cx="5449479" cy="1976639"/>
          </a:xfrm>
        </p:spPr>
        <p:txBody>
          <a:bodyPr vert="horz" lIns="91440" tIns="45720" rIns="91440" bIns="45720" rtlCol="0" anchor="b">
            <a:noAutofit/>
          </a:bodyPr>
          <a:lstStyle/>
          <a:p>
            <a:pPr marL="285750" indent="-285750" algn="l">
              <a:buFont typeface="Wingdings" panose="020B0604020202020204" pitchFamily="34" charset="0"/>
              <a:buChar char="§"/>
            </a:pPr>
            <a:r>
              <a:rPr lang="en-US" sz="1600" dirty="0">
                <a:solidFill>
                  <a:srgbClr val="FFFFFF"/>
                </a:solidFill>
                <a:latin typeface="Aptos"/>
                <a:cs typeface="Segoe UI"/>
              </a:rPr>
              <a:t>Examine the process involved with problem formulation.</a:t>
            </a:r>
            <a:endParaRPr lang="en-US"/>
          </a:p>
          <a:p>
            <a:pPr marL="285750" indent="-285750" algn="l">
              <a:buFont typeface="Wingdings" panose="020B0604020202020204" pitchFamily="34" charset="0"/>
              <a:buChar char="§"/>
            </a:pPr>
            <a:r>
              <a:rPr lang="en-US" sz="1600" dirty="0">
                <a:solidFill>
                  <a:srgbClr val="FFFFFF"/>
                </a:solidFill>
                <a:latin typeface="Aptos"/>
                <a:cs typeface="Segoe UI"/>
              </a:rPr>
              <a:t>Apply critical thinking to problem identification. </a:t>
            </a:r>
          </a:p>
          <a:p>
            <a:pPr marL="285750" indent="-285750" algn="l">
              <a:buFont typeface="Wingdings" panose="020B0604020202020204" pitchFamily="34" charset="0"/>
              <a:buChar char="§"/>
            </a:pPr>
            <a:r>
              <a:rPr lang="en-US" sz="1600" dirty="0">
                <a:solidFill>
                  <a:srgbClr val="FFFFFF"/>
                </a:solidFill>
                <a:latin typeface="Aptos"/>
                <a:cs typeface="Segoe UI"/>
              </a:rPr>
              <a:t>Determine factors affecting decision implementation.</a:t>
            </a:r>
          </a:p>
          <a:p>
            <a:pPr marL="285750" indent="-285750" algn="l">
              <a:buFont typeface="Wingdings" panose="020B0604020202020204" pitchFamily="34" charset="0"/>
              <a:buChar char="§"/>
            </a:pPr>
            <a:r>
              <a:rPr lang="en-US" sz="1600" dirty="0">
                <a:solidFill>
                  <a:srgbClr val="FFFFFF"/>
                </a:solidFill>
                <a:latin typeface="Aptos"/>
                <a:cs typeface="Segoe UI"/>
              </a:rPr>
              <a:t>Evaluate ethical implications of a decision. </a:t>
            </a:r>
          </a:p>
          <a:p>
            <a:pPr marL="285750" indent="-285750" algn="l">
              <a:buFont typeface="Wingdings" panose="020B0604020202020204" pitchFamily="34" charset="0"/>
              <a:buChar char="§"/>
            </a:pPr>
            <a:r>
              <a:rPr lang="en-US" sz="1600" dirty="0">
                <a:solidFill>
                  <a:srgbClr val="FFFFFF"/>
                </a:solidFill>
                <a:latin typeface="Aptos"/>
                <a:cs typeface="Segoe UI"/>
              </a:rPr>
              <a:t>Evaluate decision-making outcomes and processes.</a:t>
            </a:r>
            <a:endParaRPr lang="en-US" sz="1600" dirty="0">
              <a:solidFill>
                <a:srgbClr val="FFFFFF"/>
              </a:solidFill>
              <a:latin typeface="Aptos"/>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466FA-E2D8-B95A-DA03-4DD12C3AA4C0}"/>
              </a:ext>
            </a:extLst>
          </p:cNvPr>
          <p:cNvSpPr>
            <a:spLocks noGrp="1"/>
          </p:cNvSpPr>
          <p:nvPr>
            <p:ph type="title"/>
          </p:nvPr>
        </p:nvSpPr>
        <p:spPr>
          <a:xfrm>
            <a:off x="640080" y="325369"/>
            <a:ext cx="4368602" cy="1956841"/>
          </a:xfrm>
        </p:spPr>
        <p:txBody>
          <a:bodyPr anchor="b">
            <a:normAutofit/>
          </a:bodyPr>
          <a:lstStyle/>
          <a:p>
            <a:r>
              <a:rPr lang="en-US" sz="5400">
                <a:ea typeface="+mj-lt"/>
                <a:cs typeface="+mj-lt"/>
              </a:rPr>
              <a:t>Conclusion</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7DBD7E-614C-E908-E83A-BE013EF57E97}"/>
              </a:ext>
            </a:extLst>
          </p:cNvPr>
          <p:cNvSpPr>
            <a:spLocks noGrp="1"/>
          </p:cNvSpPr>
          <p:nvPr>
            <p:ph idx="1"/>
          </p:nvPr>
        </p:nvSpPr>
        <p:spPr>
          <a:xfrm>
            <a:off x="640080" y="2872899"/>
            <a:ext cx="4243589" cy="3320668"/>
          </a:xfrm>
        </p:spPr>
        <p:txBody>
          <a:bodyPr vert="horz" lIns="91440" tIns="45720" rIns="91440" bIns="45720" rtlCol="0" anchor="t">
            <a:normAutofit/>
          </a:bodyPr>
          <a:lstStyle/>
          <a:p>
            <a:pPr marL="342900" indent="-342900">
              <a:buFont typeface="Wingdings" panose="020B0604020202020204" pitchFamily="34" charset="0"/>
              <a:buChar char="§"/>
            </a:pPr>
            <a:r>
              <a:rPr lang="en-US" sz="2200" dirty="0">
                <a:latin typeface="Aptos"/>
                <a:cs typeface="Segoe UI"/>
              </a:rPr>
              <a:t>Recap of key points and learning objectives reviewed</a:t>
            </a:r>
            <a:endParaRPr lang="en-US"/>
          </a:p>
          <a:p>
            <a:pPr marL="0" indent="0">
              <a:buNone/>
            </a:pPr>
            <a:endParaRPr lang="en-US" sz="2200" dirty="0">
              <a:latin typeface="Aptos"/>
              <a:cs typeface="Segoe UI"/>
            </a:endParaRPr>
          </a:p>
          <a:p>
            <a:pPr marL="342900" indent="-342900">
              <a:buFont typeface="Wingdings" panose="020B0604020202020204" pitchFamily="34" charset="0"/>
              <a:buChar char="§"/>
            </a:pPr>
            <a:r>
              <a:rPr lang="en-US" sz="2200">
                <a:latin typeface="Aptos"/>
                <a:cs typeface="Segoe UI"/>
              </a:rPr>
              <a:t>Call to action for ethical </a:t>
            </a:r>
            <a:r>
              <a:rPr lang="en-US" sz="2200" dirty="0">
                <a:latin typeface="Aptos"/>
                <a:cs typeface="Segoe UI"/>
              </a:rPr>
              <a:t>communication</a:t>
            </a:r>
            <a:endParaRPr lang="en-US" sz="2200">
              <a:latin typeface="Aptos"/>
            </a:endParaRPr>
          </a:p>
        </p:txBody>
      </p:sp>
      <p:pic>
        <p:nvPicPr>
          <p:cNvPr id="5" name="Picture 4" descr="A group of yellow figures and a red figure on the other side">
            <a:extLst>
              <a:ext uri="{FF2B5EF4-FFF2-40B4-BE49-F238E27FC236}">
                <a16:creationId xmlns:a16="http://schemas.microsoft.com/office/drawing/2014/main" id="{62303DE1-897E-41C8-C470-FEBAC6D52D8A}"/>
              </a:ext>
            </a:extLst>
          </p:cNvPr>
          <p:cNvPicPr>
            <a:picLocks noChangeAspect="1"/>
          </p:cNvPicPr>
          <p:nvPr/>
        </p:nvPicPr>
        <p:blipFill>
          <a:blip r:embed="rId3"/>
          <a:srcRect l="33149" r="-3"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74701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75016-7FE3-F8DD-EAC6-ABDD0A54B556}"/>
              </a:ext>
            </a:extLst>
          </p:cNvPr>
          <p:cNvSpPr>
            <a:spLocks noGrp="1"/>
          </p:cNvSpPr>
          <p:nvPr>
            <p:ph type="title"/>
          </p:nvPr>
        </p:nvSpPr>
        <p:spPr>
          <a:xfrm>
            <a:off x="640080" y="325369"/>
            <a:ext cx="4368602" cy="1956841"/>
          </a:xfrm>
        </p:spPr>
        <p:txBody>
          <a:bodyPr anchor="b">
            <a:normAutofit/>
          </a:bodyPr>
          <a:lstStyle/>
          <a:p>
            <a:r>
              <a:rPr lang="en-US" sz="5400">
                <a:ea typeface="+mj-lt"/>
                <a:cs typeface="+mj-lt"/>
              </a:rPr>
              <a:t>References</a:t>
            </a: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64B1F3-DEBD-775B-9917-DB4FB68E6A59}"/>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1100" dirty="0">
                <a:solidFill>
                  <a:srgbClr val="3A3A3A"/>
                </a:solidFill>
                <a:latin typeface="Source Sans Pro"/>
                <a:ea typeface="Source Sans Pro"/>
              </a:rPr>
              <a:t>Egel, E., &amp; Patton, C. (2022). Praise for Ethical Implications of COVID-19 Management: Evaluating the Aftershock and The COVID-19 Pandemic: Ethical Challenges and Considerations. In </a:t>
            </a:r>
            <a:r>
              <a:rPr lang="en-US" sz="1100" i="1" dirty="0">
                <a:solidFill>
                  <a:srgbClr val="3A3A3A"/>
                </a:solidFill>
                <a:latin typeface="Source Sans Pro"/>
                <a:ea typeface="Source Sans Pro"/>
              </a:rPr>
              <a:t>Ethical Implications of COVID-19 Management</a:t>
            </a:r>
            <a:r>
              <a:rPr lang="en-US" sz="1100" dirty="0">
                <a:solidFill>
                  <a:srgbClr val="3A3A3A"/>
                </a:solidFill>
                <a:latin typeface="Source Sans Pro"/>
                <a:ea typeface="Source Sans Pro"/>
              </a:rPr>
              <a:t>. Ethics International Press Limited.</a:t>
            </a:r>
          </a:p>
          <a:p>
            <a:r>
              <a:rPr lang="en-US" sz="1100" dirty="0" err="1">
                <a:solidFill>
                  <a:srgbClr val="3A3A3A"/>
                </a:solidFill>
                <a:latin typeface="Source Sans Pro"/>
                <a:ea typeface="Source Sans Pro"/>
              </a:rPr>
              <a:t>Lakoof</a:t>
            </a:r>
            <a:r>
              <a:rPr lang="en-US" sz="1100" dirty="0">
                <a:solidFill>
                  <a:srgbClr val="3A3A3A"/>
                </a:solidFill>
                <a:latin typeface="Source Sans Pro"/>
                <a:ea typeface="Source Sans Pro"/>
              </a:rPr>
              <a:t>, G., &amp; Johnson M. (2003). Metaphors We Live By. University of Chicago Press</a:t>
            </a:r>
          </a:p>
          <a:p>
            <a:r>
              <a:rPr lang="en-US" sz="1100" dirty="0" err="1">
                <a:solidFill>
                  <a:srgbClr val="3A3A3A"/>
                </a:solidFill>
                <a:latin typeface="Source Sans Pro"/>
                <a:ea typeface="Source Sans Pro"/>
              </a:rPr>
              <a:t>Dulmer</a:t>
            </a:r>
            <a:r>
              <a:rPr lang="en-US" sz="1100" dirty="0">
                <a:solidFill>
                  <a:srgbClr val="3A3A3A"/>
                </a:solidFill>
                <a:latin typeface="Source Sans Pro"/>
                <a:ea typeface="Source Sans Pro"/>
              </a:rPr>
              <a:t>, H. (2001). Education and the influence of arguments on moral judgment: an empirical analysis of Kohlberg’s theory of moral development. </a:t>
            </a:r>
            <a:r>
              <a:rPr lang="en-US" sz="1100" i="1" dirty="0">
                <a:solidFill>
                  <a:srgbClr val="3A3A3A"/>
                </a:solidFill>
                <a:latin typeface="Source Sans Pro"/>
                <a:ea typeface="Source Sans Pro"/>
              </a:rPr>
              <a:t>Kölner </a:t>
            </a:r>
            <a:r>
              <a:rPr lang="en-US" sz="1100" i="1" dirty="0" err="1">
                <a:solidFill>
                  <a:srgbClr val="3A3A3A"/>
                </a:solidFill>
                <a:latin typeface="Source Sans Pro"/>
                <a:ea typeface="Source Sans Pro"/>
              </a:rPr>
              <a:t>Zeitschrift</a:t>
            </a:r>
            <a:r>
              <a:rPr lang="en-US" sz="1100" i="1" dirty="0">
                <a:solidFill>
                  <a:srgbClr val="3A3A3A"/>
                </a:solidFill>
                <a:latin typeface="Source Sans Pro"/>
                <a:ea typeface="Source Sans Pro"/>
              </a:rPr>
              <a:t> für </a:t>
            </a:r>
            <a:r>
              <a:rPr lang="en-US" sz="1100" i="1" dirty="0" err="1">
                <a:solidFill>
                  <a:srgbClr val="3A3A3A"/>
                </a:solidFill>
                <a:latin typeface="Source Sans Pro"/>
                <a:ea typeface="Source Sans Pro"/>
              </a:rPr>
              <a:t>Soziologie</a:t>
            </a:r>
            <a:r>
              <a:rPr lang="en-US" sz="1100" i="1" dirty="0">
                <a:solidFill>
                  <a:srgbClr val="3A3A3A"/>
                </a:solidFill>
                <a:latin typeface="Source Sans Pro"/>
                <a:ea typeface="Source Sans Pro"/>
              </a:rPr>
              <a:t> und </a:t>
            </a:r>
            <a:r>
              <a:rPr lang="en-US" sz="1100" i="1" dirty="0" err="1">
                <a:solidFill>
                  <a:srgbClr val="3A3A3A"/>
                </a:solidFill>
                <a:latin typeface="Source Sans Pro"/>
                <a:ea typeface="Source Sans Pro"/>
              </a:rPr>
              <a:t>Sozialpsychologie</a:t>
            </a:r>
            <a:r>
              <a:rPr lang="en-US" sz="1100" dirty="0">
                <a:solidFill>
                  <a:srgbClr val="3A3A3A"/>
                </a:solidFill>
                <a:latin typeface="Source Sans Pro"/>
                <a:ea typeface="Source Sans Pro"/>
              </a:rPr>
              <a:t>, </a:t>
            </a:r>
            <a:r>
              <a:rPr lang="en-US" sz="1100" i="1" dirty="0">
                <a:solidFill>
                  <a:srgbClr val="3A3A3A"/>
                </a:solidFill>
                <a:latin typeface="Source Sans Pro"/>
                <a:ea typeface="Source Sans Pro"/>
              </a:rPr>
              <a:t>53</a:t>
            </a:r>
            <a:r>
              <a:rPr lang="en-US" sz="1100" dirty="0">
                <a:solidFill>
                  <a:srgbClr val="3A3A3A"/>
                </a:solidFill>
                <a:latin typeface="Source Sans Pro"/>
                <a:ea typeface="Source Sans Pro"/>
              </a:rPr>
              <a:t>(1), 1–27. </a:t>
            </a:r>
            <a:r>
              <a:rPr lang="en-US" sz="1100" dirty="0">
                <a:solidFill>
                  <a:srgbClr val="3A3A3A"/>
                </a:solidFill>
                <a:latin typeface="Source Sans Pro"/>
                <a:ea typeface="Source Sans Pro"/>
                <a:hlinkClick r:id="rId3"/>
              </a:rPr>
              <a:t>https://doi.org/10.1007/s11577-001-0001-x</a:t>
            </a:r>
            <a:endParaRPr lang="en-US" sz="1100" dirty="0">
              <a:solidFill>
                <a:srgbClr val="3A3A3A"/>
              </a:solidFill>
              <a:latin typeface="Source Sans Pro"/>
              <a:ea typeface="Source Sans Pro"/>
            </a:endParaRPr>
          </a:p>
          <a:p>
            <a:r>
              <a:rPr lang="en-US" sz="1100" dirty="0" err="1">
                <a:solidFill>
                  <a:srgbClr val="3A3A3A"/>
                </a:solidFill>
                <a:latin typeface="Source Sans Pro"/>
                <a:ea typeface="Source Sans Pro"/>
              </a:rPr>
              <a:t>Libicki</a:t>
            </a:r>
            <a:r>
              <a:rPr lang="en-US" sz="1100" dirty="0">
                <a:solidFill>
                  <a:srgbClr val="3A3A3A"/>
                </a:solidFill>
                <a:latin typeface="Source Sans Pro"/>
                <a:ea typeface="Source Sans Pro"/>
              </a:rPr>
              <a:t>, M., &amp; Pfleeger, S. L. (2004). </a:t>
            </a:r>
            <a:r>
              <a:rPr lang="en-US" sz="1100" i="1" dirty="0">
                <a:solidFill>
                  <a:srgbClr val="3A3A3A"/>
                </a:solidFill>
                <a:latin typeface="Source Sans Pro"/>
                <a:ea typeface="Source Sans Pro"/>
              </a:rPr>
              <a:t>Collecting the Dots : Problem Formulation and Solution Elements</a:t>
            </a:r>
            <a:r>
              <a:rPr lang="en-US" sz="1100" dirty="0">
                <a:solidFill>
                  <a:srgbClr val="3A3A3A"/>
                </a:solidFill>
                <a:latin typeface="Source Sans Pro"/>
                <a:ea typeface="Source Sans Pro"/>
              </a:rPr>
              <a:t>. RAND Corporation.</a:t>
            </a:r>
          </a:p>
          <a:p>
            <a:r>
              <a:rPr lang="en-US" sz="1100" dirty="0">
                <a:solidFill>
                  <a:srgbClr val="3A3A3A"/>
                </a:solidFill>
                <a:latin typeface="Source Sans Pro"/>
                <a:ea typeface="Source Sans Pro"/>
              </a:rPr>
              <a:t>Coombs, W. T., &amp; Holladay, S. J. (Eds.). (2023). </a:t>
            </a:r>
            <a:r>
              <a:rPr lang="en-US" sz="1100" i="1" dirty="0">
                <a:solidFill>
                  <a:srgbClr val="3A3A3A"/>
                </a:solidFill>
                <a:latin typeface="Source Sans Pro"/>
                <a:ea typeface="Source Sans Pro"/>
              </a:rPr>
              <a:t>The Handbook of crisis communication</a:t>
            </a:r>
            <a:r>
              <a:rPr lang="en-US" sz="1100" dirty="0">
                <a:solidFill>
                  <a:srgbClr val="3A3A3A"/>
                </a:solidFill>
                <a:latin typeface="Source Sans Pro"/>
                <a:ea typeface="Source Sans Pro"/>
              </a:rPr>
              <a:t> (Second edition.). Wiley Blackwell.</a:t>
            </a:r>
          </a:p>
        </p:txBody>
      </p:sp>
      <p:pic>
        <p:nvPicPr>
          <p:cNvPr id="5" name="Picture 4" descr="Files in folders">
            <a:extLst>
              <a:ext uri="{FF2B5EF4-FFF2-40B4-BE49-F238E27FC236}">
                <a16:creationId xmlns:a16="http://schemas.microsoft.com/office/drawing/2014/main" id="{DF8AA0E4-B2E7-6213-B6BA-AF4F635F177B}"/>
              </a:ext>
            </a:extLst>
          </p:cNvPr>
          <p:cNvPicPr>
            <a:picLocks noChangeAspect="1"/>
          </p:cNvPicPr>
          <p:nvPr/>
        </p:nvPicPr>
        <p:blipFill>
          <a:blip r:embed="rId4"/>
          <a:srcRect l="14046" r="19099"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93055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27E3A98-42F5-BA07-9F88-93401A1B1690}"/>
              </a:ext>
            </a:extLst>
          </p:cNvPr>
          <p:cNvSpPr>
            <a:spLocks noGrp="1"/>
          </p:cNvSpPr>
          <p:nvPr>
            <p:ph type="title"/>
          </p:nvPr>
        </p:nvSpPr>
        <p:spPr>
          <a:xfrm>
            <a:off x="838200" y="401221"/>
            <a:ext cx="10515600" cy="1348065"/>
          </a:xfrm>
        </p:spPr>
        <p:txBody>
          <a:bodyPr>
            <a:normAutofit/>
          </a:bodyPr>
          <a:lstStyle/>
          <a:p>
            <a:r>
              <a:rPr lang="en-US" sz="5400">
                <a:solidFill>
                  <a:srgbClr val="FFFFFF"/>
                </a:solidFill>
              </a:rPr>
              <a:t>Problem Formulation</a:t>
            </a:r>
          </a:p>
        </p:txBody>
      </p:sp>
      <p:sp>
        <p:nvSpPr>
          <p:cNvPr id="61" name="Content Placeholder 2">
            <a:extLst>
              <a:ext uri="{FF2B5EF4-FFF2-40B4-BE49-F238E27FC236}">
                <a16:creationId xmlns:a16="http://schemas.microsoft.com/office/drawing/2014/main" id="{D5B8DF5F-06D7-332F-1AD0-CBA907AE34BB}"/>
              </a:ext>
            </a:extLst>
          </p:cNvPr>
          <p:cNvSpPr>
            <a:spLocks noGrp="1"/>
          </p:cNvSpPr>
          <p:nvPr>
            <p:ph idx="1"/>
          </p:nvPr>
        </p:nvSpPr>
        <p:spPr>
          <a:xfrm>
            <a:off x="838200" y="2586789"/>
            <a:ext cx="10515600" cy="3590174"/>
          </a:xfrm>
        </p:spPr>
        <p:txBody>
          <a:bodyPr vert="horz" lIns="91440" tIns="45720" rIns="91440" bIns="45720" rtlCol="0" anchor="t">
            <a:normAutofit/>
          </a:bodyPr>
          <a:lstStyle/>
          <a:p>
            <a:pPr>
              <a:spcBef>
                <a:spcPts val="0"/>
              </a:spcBef>
              <a:spcAft>
                <a:spcPts val="600"/>
              </a:spcAft>
              <a:buFont typeface="Wingdings" panose="020B0604020202020204" pitchFamily="34" charset="0"/>
              <a:buChar char="§"/>
            </a:pPr>
            <a:r>
              <a:rPr lang="en-US" sz="1500" dirty="0">
                <a:latin typeface="Aptos"/>
                <a:ea typeface="Calibri"/>
                <a:cs typeface="Calibri"/>
              </a:rPr>
              <a:t>What is Problem Formulation?</a:t>
            </a:r>
            <a:endParaRPr lang="en-US" dirty="0"/>
          </a:p>
          <a:p>
            <a:pPr marL="0" indent="0">
              <a:spcBef>
                <a:spcPts val="0"/>
              </a:spcBef>
              <a:spcAft>
                <a:spcPts val="600"/>
              </a:spcAft>
              <a:buNone/>
            </a:pPr>
            <a:r>
              <a:rPr lang="en-US" sz="1500" dirty="0">
                <a:latin typeface="Aptos"/>
                <a:ea typeface="Calibri"/>
                <a:cs typeface="Calibri"/>
              </a:rPr>
              <a:t>      - The process of clearly defining a problem to be solved and addressed.</a:t>
            </a:r>
            <a:endParaRPr lang="en-US" sz="1500" dirty="0">
              <a:latin typeface="Aptos"/>
            </a:endParaRPr>
          </a:p>
          <a:p>
            <a:pPr>
              <a:spcBef>
                <a:spcPts val="0"/>
              </a:spcBef>
              <a:spcAft>
                <a:spcPts val="600"/>
              </a:spcAft>
              <a:buFont typeface="Wingdings" panose="020B0604020202020204" pitchFamily="34" charset="0"/>
              <a:buChar char="§"/>
            </a:pPr>
            <a:endParaRPr lang="en-US" sz="1500">
              <a:latin typeface="Aptos"/>
              <a:ea typeface="Calibri"/>
              <a:cs typeface="Calibri"/>
            </a:endParaRPr>
          </a:p>
          <a:p>
            <a:pPr>
              <a:spcBef>
                <a:spcPts val="0"/>
              </a:spcBef>
              <a:spcAft>
                <a:spcPts val="600"/>
              </a:spcAft>
              <a:buFont typeface="Wingdings" panose="020B0604020202020204" pitchFamily="34" charset="0"/>
              <a:buChar char="§"/>
            </a:pPr>
            <a:r>
              <a:rPr lang="en-US" sz="1500" dirty="0">
                <a:latin typeface="Aptos"/>
                <a:ea typeface="Calibri"/>
                <a:cs typeface="Segoe UI"/>
              </a:rPr>
              <a:t>Effective</a:t>
            </a:r>
            <a:r>
              <a:rPr lang="en-US" sz="1500" dirty="0">
                <a:latin typeface="Aptos"/>
                <a:cs typeface="Segoe UI"/>
              </a:rPr>
              <a:t> problem formulation includes several key components: </a:t>
            </a:r>
            <a:br>
              <a:rPr lang="en-US" sz="1500" dirty="0">
                <a:latin typeface="Aptos"/>
                <a:cs typeface="Segoe UI"/>
              </a:rPr>
            </a:br>
            <a:br>
              <a:rPr lang="en-US" sz="1500" dirty="0">
                <a:latin typeface="Aptos"/>
                <a:cs typeface="Segoe UI"/>
              </a:rPr>
            </a:br>
            <a:r>
              <a:rPr lang="en-US" sz="1500" dirty="0">
                <a:latin typeface="Aptos"/>
                <a:cs typeface="Segoe UI"/>
              </a:rPr>
              <a:t>1. Identifying the Problem: This involves recognizing and clearly stating the actual issue at hand.</a:t>
            </a:r>
            <a:br>
              <a:rPr lang="en-US" sz="1500" dirty="0">
                <a:latin typeface="Aptos"/>
                <a:cs typeface="Segoe UI"/>
              </a:rPr>
            </a:br>
            <a:br>
              <a:rPr lang="en-US" sz="1500" dirty="0">
                <a:latin typeface="Aptos"/>
                <a:cs typeface="Segoe UI"/>
              </a:rPr>
            </a:br>
            <a:r>
              <a:rPr lang="en-US" sz="1500" dirty="0">
                <a:latin typeface="Aptos"/>
                <a:cs typeface="Segoe UI"/>
              </a:rPr>
              <a:t>2. Contextualizing the Problem: Understanding the background and context in which the problem exists is crucial for effective analysis.</a:t>
            </a:r>
            <a:br>
              <a:rPr lang="en-US" sz="1500" dirty="0">
                <a:latin typeface="Aptos"/>
                <a:cs typeface="Segoe UI"/>
              </a:rPr>
            </a:br>
            <a:br>
              <a:rPr lang="en-US" sz="1500" dirty="0">
                <a:latin typeface="Aptos"/>
                <a:cs typeface="Segoe UI"/>
              </a:rPr>
            </a:br>
            <a:r>
              <a:rPr lang="en-US" sz="1500" dirty="0">
                <a:latin typeface="Aptos"/>
                <a:cs typeface="Segoe UI"/>
              </a:rPr>
              <a:t>3. Defining Objectives: Establishing clear goals helps clarify what you aim to achieve through the problem-solving process.</a:t>
            </a:r>
            <a:br>
              <a:rPr lang="en-US" sz="1500" dirty="0">
                <a:latin typeface="Aptos"/>
                <a:cs typeface="Segoe UI"/>
              </a:rPr>
            </a:br>
            <a:br>
              <a:rPr lang="en-US" sz="1500" dirty="0">
                <a:latin typeface="Aptos"/>
                <a:cs typeface="Segoe UI"/>
              </a:rPr>
            </a:br>
            <a:r>
              <a:rPr lang="en-US" sz="1500" dirty="0">
                <a:latin typeface="Aptos"/>
                <a:cs typeface="Segoe UI"/>
              </a:rPr>
              <a:t>4. Identifying Constraints: Recognizing any limitations or restrictions that may impact potential solutions is essential. This includes understanding factors that could affect the feasibility and implementation of solutions.</a:t>
            </a:r>
          </a:p>
          <a:p>
            <a:pPr marL="0" indent="0">
              <a:spcBef>
                <a:spcPts val="0"/>
              </a:spcBef>
              <a:spcAft>
                <a:spcPts val="600"/>
              </a:spcAft>
              <a:buNone/>
            </a:pPr>
            <a:endParaRPr lang="en-US" sz="1500">
              <a:latin typeface="Aptos"/>
              <a:cs typeface="Segoe UI"/>
            </a:endParaRPr>
          </a:p>
          <a:p>
            <a:pPr marL="0" indent="0">
              <a:spcBef>
                <a:spcPts val="0"/>
              </a:spcBef>
              <a:spcAft>
                <a:spcPts val="600"/>
              </a:spcAft>
              <a:buNone/>
            </a:pPr>
            <a:endParaRPr lang="en-US" sz="1500">
              <a:latin typeface="Aptos"/>
              <a:cs typeface="Segoe UI"/>
            </a:endParaRPr>
          </a:p>
          <a:p>
            <a:pPr>
              <a:spcBef>
                <a:spcPts val="0"/>
              </a:spcBef>
              <a:spcAft>
                <a:spcPts val="600"/>
              </a:spcAft>
              <a:buFont typeface="Wingdings" panose="020B0604020202020204" pitchFamily="34" charset="0"/>
              <a:buChar char="§"/>
            </a:pPr>
            <a:endParaRPr lang="en-US" sz="1500">
              <a:latin typeface="Aptos"/>
              <a:cs typeface="Segoe UI"/>
            </a:endParaRPr>
          </a:p>
        </p:txBody>
      </p:sp>
    </p:spTree>
    <p:extLst>
      <p:ext uri="{BB962C8B-B14F-4D97-AF65-F5344CB8AC3E}">
        <p14:creationId xmlns:p14="http://schemas.microsoft.com/office/powerpoint/2010/main" val="331093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42625-DC2D-3510-A3CF-E9E0BCC06EE9}"/>
              </a:ext>
            </a:extLst>
          </p:cNvPr>
          <p:cNvSpPr>
            <a:spLocks noGrp="1"/>
          </p:cNvSpPr>
          <p:nvPr>
            <p:ph type="title"/>
          </p:nvPr>
        </p:nvSpPr>
        <p:spPr>
          <a:xfrm>
            <a:off x="838200" y="365125"/>
            <a:ext cx="10515600" cy="1325563"/>
          </a:xfrm>
        </p:spPr>
        <p:txBody>
          <a:bodyPr>
            <a:normAutofit/>
          </a:bodyPr>
          <a:lstStyle/>
          <a:p>
            <a:r>
              <a:rPr lang="en-US" sz="5000" dirty="0"/>
              <a:t>Language's Role in Problem Formulation</a:t>
            </a:r>
            <a:endParaRPr lang="en-US" sz="5000"/>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1C0A608A-7572-E018-BC5B-D7F7DFE90821}"/>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0" indent="0">
              <a:spcBef>
                <a:spcPts val="0"/>
              </a:spcBef>
              <a:spcAft>
                <a:spcPts val="600"/>
              </a:spcAft>
              <a:buNone/>
            </a:pPr>
            <a:endParaRPr lang="en-US" sz="1700">
              <a:latin typeface="Calibri"/>
              <a:ea typeface="Calibri"/>
              <a:cs typeface="Calibri"/>
            </a:endParaRPr>
          </a:p>
          <a:p>
            <a:pPr marL="0" indent="0">
              <a:spcBef>
                <a:spcPts val="0"/>
              </a:spcBef>
              <a:spcAft>
                <a:spcPts val="600"/>
              </a:spcAft>
              <a:buNone/>
            </a:pPr>
            <a:endParaRPr lang="en-US" sz="1700">
              <a:latin typeface="Calibri"/>
              <a:ea typeface="Calibri"/>
              <a:cs typeface="Calibri"/>
            </a:endParaRPr>
          </a:p>
          <a:p>
            <a:pPr marL="0" indent="0">
              <a:spcBef>
                <a:spcPts val="0"/>
              </a:spcBef>
              <a:spcAft>
                <a:spcPts val="600"/>
              </a:spcAft>
              <a:buNone/>
            </a:pPr>
            <a:r>
              <a:rPr lang="en-US" sz="1700" dirty="0">
                <a:latin typeface="Calibri"/>
                <a:ea typeface="Calibri"/>
                <a:cs typeface="Calibri"/>
              </a:rPr>
              <a:t>Effective language guides action by clearly defining objectives and potential solutions leading to better problem understanding and successful outcomes. </a:t>
            </a:r>
          </a:p>
          <a:p>
            <a:pPr>
              <a:spcBef>
                <a:spcPts val="0"/>
              </a:spcBef>
              <a:spcAft>
                <a:spcPts val="600"/>
              </a:spcAft>
              <a:buFont typeface="Wingdings" panose="020B0604020202020204" pitchFamily="34" charset="0"/>
              <a:buChar char="§"/>
            </a:pPr>
            <a:endParaRPr lang="en-US" sz="1700">
              <a:latin typeface="Calibri"/>
              <a:ea typeface="Calibri"/>
              <a:cs typeface="Calibri"/>
            </a:endParaRPr>
          </a:p>
          <a:p>
            <a:pPr>
              <a:spcBef>
                <a:spcPts val="0"/>
              </a:spcBef>
              <a:spcAft>
                <a:spcPts val="600"/>
              </a:spcAft>
              <a:buFont typeface="Wingdings" panose="020B0604020202020204" pitchFamily="34" charset="0"/>
              <a:buChar char="§"/>
            </a:pPr>
            <a:r>
              <a:rPr lang="en-US" sz="1700" dirty="0">
                <a:latin typeface="Calibri"/>
                <a:ea typeface="Calibri"/>
                <a:cs typeface="Calibri"/>
              </a:rPr>
              <a:t>Precision and Clarity</a:t>
            </a:r>
          </a:p>
          <a:p>
            <a:pPr>
              <a:spcBef>
                <a:spcPts val="0"/>
              </a:spcBef>
              <a:spcAft>
                <a:spcPts val="600"/>
              </a:spcAft>
              <a:buFont typeface="Wingdings" panose="020B0604020202020204" pitchFamily="34" charset="0"/>
              <a:buChar char="§"/>
            </a:pPr>
            <a:r>
              <a:rPr lang="en-US" sz="1700" dirty="0">
                <a:latin typeface="Calibri"/>
                <a:ea typeface="Calibri"/>
                <a:cs typeface="Calibri"/>
              </a:rPr>
              <a:t>Framing the Problem</a:t>
            </a:r>
          </a:p>
          <a:p>
            <a:pPr>
              <a:spcBef>
                <a:spcPts val="0"/>
              </a:spcBef>
              <a:spcAft>
                <a:spcPts val="600"/>
              </a:spcAft>
              <a:buFont typeface="Wingdings" panose="020B0604020202020204" pitchFamily="34" charset="0"/>
              <a:buChar char="§"/>
            </a:pPr>
            <a:r>
              <a:rPr lang="en-US" sz="1700" dirty="0">
                <a:latin typeface="Calibri"/>
                <a:ea typeface="Calibri"/>
                <a:cs typeface="Calibri"/>
              </a:rPr>
              <a:t>Facilitating Communication</a:t>
            </a:r>
          </a:p>
          <a:p>
            <a:pPr>
              <a:spcBef>
                <a:spcPts val="0"/>
              </a:spcBef>
              <a:spcAft>
                <a:spcPts val="600"/>
              </a:spcAft>
              <a:buFont typeface="Wingdings" panose="020B0604020202020204" pitchFamily="34" charset="0"/>
              <a:buChar char="§"/>
            </a:pPr>
            <a:r>
              <a:rPr lang="en-US" sz="1700" dirty="0">
                <a:latin typeface="Calibri"/>
                <a:ea typeface="Calibri"/>
                <a:cs typeface="Calibri"/>
              </a:rPr>
              <a:t>Identifying Key Components</a:t>
            </a:r>
          </a:p>
          <a:p>
            <a:pPr>
              <a:spcBef>
                <a:spcPts val="0"/>
              </a:spcBef>
              <a:spcAft>
                <a:spcPts val="600"/>
              </a:spcAft>
              <a:buFont typeface="Wingdings" panose="020B0604020202020204" pitchFamily="34" charset="0"/>
              <a:buChar char="§"/>
            </a:pPr>
            <a:r>
              <a:rPr lang="en-US" sz="1700" dirty="0">
                <a:latin typeface="Calibri"/>
                <a:ea typeface="Calibri"/>
                <a:cs typeface="Calibri"/>
              </a:rPr>
              <a:t>Encouraging Critical Thinking </a:t>
            </a:r>
          </a:p>
          <a:p>
            <a:pPr>
              <a:spcBef>
                <a:spcPts val="0"/>
              </a:spcBef>
              <a:spcAft>
                <a:spcPts val="600"/>
              </a:spcAft>
              <a:buFont typeface="Wingdings" panose="020B0604020202020204" pitchFamily="34" charset="0"/>
              <a:buChar char="§"/>
            </a:pPr>
            <a:r>
              <a:rPr lang="en-US" sz="1700" dirty="0">
                <a:latin typeface="Calibri"/>
                <a:ea typeface="Calibri"/>
                <a:cs typeface="Calibri"/>
              </a:rPr>
              <a:t>Documenting Understanding </a:t>
            </a:r>
          </a:p>
          <a:p>
            <a:pPr>
              <a:spcBef>
                <a:spcPts val="0"/>
              </a:spcBef>
              <a:spcAft>
                <a:spcPts val="600"/>
              </a:spcAft>
              <a:buFont typeface="Wingdings" panose="020B0604020202020204" pitchFamily="34" charset="0"/>
              <a:buChar char="§"/>
            </a:pPr>
            <a:r>
              <a:rPr lang="en-US" sz="1700" dirty="0">
                <a:latin typeface="Calibri"/>
                <a:ea typeface="Calibri"/>
                <a:cs typeface="Calibri"/>
              </a:rPr>
              <a:t>Promoting Inclusivity</a:t>
            </a:r>
          </a:p>
          <a:p>
            <a:pPr>
              <a:spcBef>
                <a:spcPts val="0"/>
              </a:spcBef>
              <a:spcAft>
                <a:spcPts val="600"/>
              </a:spcAft>
              <a:buFont typeface="Wingdings" panose="020B0604020202020204" pitchFamily="34" charset="0"/>
              <a:buChar char="§"/>
            </a:pPr>
            <a:r>
              <a:rPr lang="en-US" sz="1700" dirty="0">
                <a:latin typeface="Calibri"/>
                <a:ea typeface="Calibri"/>
                <a:cs typeface="Calibri"/>
              </a:rPr>
              <a:t>Guiding Action</a:t>
            </a:r>
          </a:p>
          <a:p>
            <a:pPr marL="0" indent="0">
              <a:spcBef>
                <a:spcPts val="0"/>
              </a:spcBef>
              <a:spcAft>
                <a:spcPts val="600"/>
              </a:spcAft>
              <a:buNone/>
            </a:pPr>
            <a:endParaRPr lang="en-US" sz="1700">
              <a:latin typeface="Calibri"/>
              <a:ea typeface="Calibri"/>
              <a:cs typeface="Calibri"/>
            </a:endParaRPr>
          </a:p>
        </p:txBody>
      </p:sp>
    </p:spTree>
    <p:extLst>
      <p:ext uri="{BB962C8B-B14F-4D97-AF65-F5344CB8AC3E}">
        <p14:creationId xmlns:p14="http://schemas.microsoft.com/office/powerpoint/2010/main" val="210438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6EFCF-B9A4-7E37-FF7C-75964F006EE8}"/>
              </a:ext>
            </a:extLst>
          </p:cNvPr>
          <p:cNvSpPr>
            <a:spLocks noGrp="1"/>
          </p:cNvSpPr>
          <p:nvPr>
            <p:ph type="title"/>
          </p:nvPr>
        </p:nvSpPr>
        <p:spPr>
          <a:xfrm>
            <a:off x="572493" y="238539"/>
            <a:ext cx="11047013" cy="1434415"/>
          </a:xfrm>
        </p:spPr>
        <p:txBody>
          <a:bodyPr anchor="b">
            <a:normAutofit/>
          </a:bodyPr>
          <a:lstStyle/>
          <a:p>
            <a:r>
              <a:rPr lang="en-US" sz="4600">
                <a:ea typeface="+mj-lt"/>
                <a:cs typeface="+mj-lt"/>
              </a:rPr>
              <a:t>Applying Critical Thinking to Problem Identification</a:t>
            </a:r>
            <a:endParaRPr lang="en-US" sz="4600"/>
          </a:p>
        </p:txBody>
      </p:sp>
      <p:sp>
        <p:nvSpPr>
          <p:cNvPr id="4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84F71A8-BFBD-73E0-2699-C2FFA0BBAD28}"/>
              </a:ext>
            </a:extLst>
          </p:cNvPr>
          <p:cNvGraphicFramePr>
            <a:graphicFrameLocks noGrp="1"/>
          </p:cNvGraphicFramePr>
          <p:nvPr>
            <p:ph idx="1"/>
            <p:extLst>
              <p:ext uri="{D42A27DB-BD31-4B8C-83A1-F6EECF244321}">
                <p14:modId xmlns:p14="http://schemas.microsoft.com/office/powerpoint/2010/main" val="3726982657"/>
              </p:ext>
            </p:extLst>
          </p:nvPr>
        </p:nvGraphicFramePr>
        <p:xfrm>
          <a:off x="1435925" y="2176824"/>
          <a:ext cx="9316075"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307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A8B5507-FCB4-5DFA-06C8-13D980065476}"/>
              </a:ext>
            </a:extLst>
          </p:cNvPr>
          <p:cNvSpPr>
            <a:spLocks noGrp="1"/>
          </p:cNvSpPr>
          <p:nvPr>
            <p:ph type="title"/>
          </p:nvPr>
        </p:nvSpPr>
        <p:spPr>
          <a:xfrm>
            <a:off x="838200" y="401221"/>
            <a:ext cx="10515600" cy="1348065"/>
          </a:xfrm>
        </p:spPr>
        <p:txBody>
          <a:bodyPr>
            <a:normAutofit/>
          </a:bodyPr>
          <a:lstStyle/>
          <a:p>
            <a:r>
              <a:rPr lang="en-US" sz="4200">
                <a:solidFill>
                  <a:srgbClr val="FFFFFF"/>
                </a:solidFill>
                <a:latin typeface="Aptos Display"/>
                <a:ea typeface="Calibri"/>
                <a:cs typeface="Calibri"/>
              </a:rPr>
              <a:t>Examples of language's impact on identifying problems</a:t>
            </a:r>
            <a:endParaRPr lang="en-US" sz="4200">
              <a:solidFill>
                <a:srgbClr val="FFFFFF"/>
              </a:solidFill>
              <a:latin typeface="Aptos Display"/>
            </a:endParaRPr>
          </a:p>
        </p:txBody>
      </p:sp>
      <p:sp>
        <p:nvSpPr>
          <p:cNvPr id="3" name="Content Placeholder 2">
            <a:extLst>
              <a:ext uri="{FF2B5EF4-FFF2-40B4-BE49-F238E27FC236}">
                <a16:creationId xmlns:a16="http://schemas.microsoft.com/office/drawing/2014/main" id="{5694BB81-F9B7-830A-54A4-1277DA974944}"/>
              </a:ext>
            </a:extLst>
          </p:cNvPr>
          <p:cNvSpPr>
            <a:spLocks noGrp="1"/>
          </p:cNvSpPr>
          <p:nvPr>
            <p:ph idx="1"/>
          </p:nvPr>
        </p:nvSpPr>
        <p:spPr>
          <a:xfrm>
            <a:off x="838200" y="2586789"/>
            <a:ext cx="10515600" cy="3590174"/>
          </a:xfrm>
        </p:spPr>
        <p:txBody>
          <a:bodyPr vert="horz" lIns="91440" tIns="45720" rIns="91440" bIns="45720" rtlCol="0" anchor="t">
            <a:normAutofit/>
          </a:bodyPr>
          <a:lstStyle/>
          <a:p>
            <a:pPr marL="457200" indent="-457200">
              <a:buAutoNum type="arabicPeriod"/>
            </a:pPr>
            <a:r>
              <a:rPr lang="en-US" sz="2000" dirty="0"/>
              <a:t>Framing Effect</a:t>
            </a:r>
            <a:endParaRPr lang="en-US" dirty="0"/>
          </a:p>
          <a:p>
            <a:pPr marL="457200" indent="-457200">
              <a:buAutoNum type="arabicPeriod"/>
            </a:pPr>
            <a:r>
              <a:rPr lang="en-US" sz="2000" dirty="0"/>
              <a:t>Terminology and Connotation</a:t>
            </a:r>
          </a:p>
          <a:p>
            <a:pPr marL="457200" indent="-457200">
              <a:buAutoNum type="arabicPeriod"/>
            </a:pPr>
            <a:r>
              <a:rPr lang="en-US" sz="2000" dirty="0"/>
              <a:t>Ambiguity vs. Clarity</a:t>
            </a:r>
          </a:p>
          <a:p>
            <a:pPr marL="457200" indent="-457200">
              <a:buAutoNum type="arabicPeriod"/>
            </a:pPr>
            <a:r>
              <a:rPr lang="en-US" sz="2000" dirty="0"/>
              <a:t>Inclusive Language</a:t>
            </a:r>
          </a:p>
          <a:p>
            <a:pPr marL="457200" indent="-457200">
              <a:buAutoNum type="arabicPeriod"/>
            </a:pPr>
            <a:r>
              <a:rPr lang="en-US" sz="2000" dirty="0"/>
              <a:t>Emotional Tone</a:t>
            </a:r>
          </a:p>
          <a:p>
            <a:pPr marL="457200" indent="-457200">
              <a:buAutoNum type="arabicPeriod"/>
            </a:pPr>
            <a:r>
              <a:rPr lang="en-US" sz="2000" dirty="0"/>
              <a:t>Cultural Context</a:t>
            </a:r>
          </a:p>
          <a:p>
            <a:pPr marL="457200" indent="-457200">
              <a:buAutoNum type="arabicPeriod"/>
            </a:pPr>
            <a:r>
              <a:rPr lang="en-US" sz="2000" dirty="0"/>
              <a:t>Question Framing</a:t>
            </a:r>
          </a:p>
          <a:p>
            <a:pPr marL="457200" indent="-457200">
              <a:buAutoNum type="arabicPeriod"/>
            </a:pPr>
            <a:r>
              <a:rPr lang="en-US" sz="2000" dirty="0"/>
              <a:t>Narrative vs. Negative Framing</a:t>
            </a:r>
          </a:p>
          <a:p>
            <a:pPr marL="457200" indent="-457200">
              <a:buAutoNum type="arabicPeriod"/>
            </a:pPr>
            <a:r>
              <a:rPr lang="en-US" sz="2000" dirty="0"/>
              <a:t>Technical Jargon</a:t>
            </a:r>
          </a:p>
          <a:p>
            <a:pPr>
              <a:buAutoNum type="arabicPeriod"/>
            </a:pPr>
            <a:endParaRPr lang="en-US" sz="2000"/>
          </a:p>
        </p:txBody>
      </p:sp>
    </p:spTree>
    <p:extLst>
      <p:ext uri="{BB962C8B-B14F-4D97-AF65-F5344CB8AC3E}">
        <p14:creationId xmlns:p14="http://schemas.microsoft.com/office/powerpoint/2010/main" val="8496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A91F5-14DB-8E4C-3605-937DFC399647}"/>
              </a:ext>
            </a:extLst>
          </p:cNvPr>
          <p:cNvSpPr>
            <a:spLocks noGrp="1"/>
          </p:cNvSpPr>
          <p:nvPr>
            <p:ph type="title"/>
          </p:nvPr>
        </p:nvSpPr>
        <p:spPr>
          <a:xfrm>
            <a:off x="838200" y="365125"/>
            <a:ext cx="10515600" cy="1325563"/>
          </a:xfrm>
        </p:spPr>
        <p:txBody>
          <a:bodyPr>
            <a:normAutofit/>
          </a:bodyPr>
          <a:lstStyle/>
          <a:p>
            <a:r>
              <a:rPr lang="en-US" sz="5400" dirty="0">
                <a:ea typeface="+mj-lt"/>
                <a:cs typeface="+mj-lt"/>
              </a:rPr>
              <a:t>Ethical Implications of Language Use </a:t>
            </a:r>
            <a:endParaRPr lang="en-US" sz="5400" dirty="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DB9F356-9E9A-B809-25D7-A457A490FE03}"/>
              </a:ext>
            </a:extLst>
          </p:cNvPr>
          <p:cNvGraphicFramePr>
            <a:graphicFrameLocks noGrp="1"/>
          </p:cNvGraphicFramePr>
          <p:nvPr>
            <p:ph idx="1"/>
            <p:extLst>
              <p:ext uri="{D42A27DB-BD31-4B8C-83A1-F6EECF244321}">
                <p14:modId xmlns:p14="http://schemas.microsoft.com/office/powerpoint/2010/main" val="346837521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7980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4DF5A-5B10-E20B-D074-5F2B951A38EB}"/>
              </a:ext>
            </a:extLst>
          </p:cNvPr>
          <p:cNvSpPr>
            <a:spLocks noGrp="1"/>
          </p:cNvSpPr>
          <p:nvPr>
            <p:ph type="title"/>
          </p:nvPr>
        </p:nvSpPr>
        <p:spPr>
          <a:xfrm>
            <a:off x="838200" y="365125"/>
            <a:ext cx="10515600" cy="1325563"/>
          </a:xfrm>
        </p:spPr>
        <p:txBody>
          <a:bodyPr>
            <a:normAutofit/>
          </a:bodyPr>
          <a:lstStyle/>
          <a:p>
            <a:r>
              <a:rPr lang="en-US" sz="4600">
                <a:latin typeface="Aptos Display"/>
                <a:ea typeface="Calibri"/>
                <a:cs typeface="Calibri"/>
              </a:rPr>
              <a:t>Misleading Language and its Consequences</a:t>
            </a:r>
            <a:endParaRPr lang="en-US" sz="4600">
              <a:latin typeface="Aptos Display"/>
            </a:endParaRP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F978AF-646F-7D2A-FE9F-335CE0F98B21}"/>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endParaRPr lang="en-US" sz="1500">
              <a:latin typeface="Segoe UI"/>
              <a:cs typeface="Segoe UI"/>
            </a:endParaRPr>
          </a:p>
          <a:p>
            <a:pPr marL="0" indent="0">
              <a:buNone/>
            </a:pPr>
            <a:r>
              <a:rPr lang="en-US" sz="1500" b="1">
                <a:latin typeface="Aptos"/>
                <a:cs typeface="Segoe UI"/>
              </a:rPr>
              <a:t>Types of Misleading Language:</a:t>
            </a:r>
          </a:p>
          <a:p>
            <a:pPr>
              <a:buFont typeface="Wingdings"/>
              <a:buChar char="§"/>
            </a:pPr>
            <a:r>
              <a:rPr lang="en-US" sz="1500">
                <a:latin typeface="Aptos"/>
                <a:cs typeface="Segoe UI"/>
              </a:rPr>
              <a:t>Ambiguity: Vague claims can hide the truth.</a:t>
            </a:r>
          </a:p>
          <a:p>
            <a:pPr>
              <a:buFont typeface="Wingdings" panose="020B0604020202020204" pitchFamily="34" charset="0"/>
              <a:buChar char="§"/>
            </a:pPr>
            <a:r>
              <a:rPr lang="en-US" sz="1500">
                <a:latin typeface="Aptos"/>
                <a:cs typeface="Segoe UI"/>
              </a:rPr>
              <a:t>Spin: Softening harsh realities can mislead people.</a:t>
            </a:r>
          </a:p>
          <a:p>
            <a:pPr>
              <a:buFont typeface="Wingdings" panose="020B0604020202020204" pitchFamily="34" charset="0"/>
              <a:buChar char="§"/>
            </a:pPr>
            <a:r>
              <a:rPr lang="en-US" sz="1500">
                <a:latin typeface="Aptos"/>
                <a:cs typeface="Segoe UI"/>
              </a:rPr>
              <a:t>False Dichotomy: Simplifying issues into two options can alienate nuanced opinions.</a:t>
            </a:r>
          </a:p>
          <a:p>
            <a:pPr>
              <a:buFont typeface="Wingdings" panose="020B0604020202020204" pitchFamily="34" charset="0"/>
              <a:buChar char="§"/>
            </a:pPr>
            <a:r>
              <a:rPr lang="en-US" sz="1500">
                <a:latin typeface="Aptos"/>
                <a:cs typeface="Segoe UI"/>
              </a:rPr>
              <a:t>Exaggeration: Overhyping a product can mislead consumers.</a:t>
            </a:r>
            <a:br>
              <a:rPr lang="en-US" sz="1500">
                <a:latin typeface="Segoe UI"/>
                <a:cs typeface="Segoe UI"/>
              </a:rPr>
            </a:br>
            <a:endParaRPr lang="en-US" sz="1500">
              <a:latin typeface="Segoe UI"/>
              <a:cs typeface="Segoe UI"/>
            </a:endParaRPr>
          </a:p>
          <a:p>
            <a:pPr>
              <a:buFont typeface="Wingdings" panose="020B0604020202020204" pitchFamily="34" charset="0"/>
              <a:buChar char="§"/>
            </a:pPr>
            <a:endParaRPr lang="en-US" sz="1500">
              <a:latin typeface="Segoe UI"/>
              <a:cs typeface="Segoe UI"/>
            </a:endParaRPr>
          </a:p>
          <a:p>
            <a:pPr marL="0" indent="0">
              <a:buNone/>
            </a:pPr>
            <a:r>
              <a:rPr lang="en-US" sz="1500" b="1">
                <a:latin typeface="Aptos"/>
                <a:cs typeface="Segoe UI"/>
              </a:rPr>
              <a:t>Consequences:</a:t>
            </a:r>
          </a:p>
          <a:p>
            <a:pPr marL="0" indent="0">
              <a:buFont typeface="Wingdings" panose="020B0604020202020204" pitchFamily="34" charset="0"/>
              <a:buChar char="§"/>
            </a:pPr>
            <a:r>
              <a:rPr lang="en-US" sz="1500">
                <a:latin typeface="Aptos"/>
                <a:ea typeface="Calibri"/>
                <a:cs typeface="Calibri"/>
              </a:rPr>
              <a:t>     Loss of Trust</a:t>
            </a:r>
            <a:endParaRPr lang="en-US" sz="1500">
              <a:latin typeface="Aptos"/>
              <a:ea typeface="Calibri"/>
              <a:cs typeface="Segoe UI"/>
            </a:endParaRPr>
          </a:p>
          <a:p>
            <a:pPr>
              <a:buFont typeface="Wingdings" panose="020B0604020202020204" pitchFamily="34" charset="0"/>
              <a:buChar char="§"/>
            </a:pPr>
            <a:r>
              <a:rPr lang="en-US" sz="1500">
                <a:latin typeface="Aptos"/>
                <a:ea typeface="Calibri"/>
                <a:cs typeface="Calibri"/>
              </a:rPr>
              <a:t>Hinder Informed Decision-Making</a:t>
            </a:r>
            <a:endParaRPr lang="en-US" sz="1500">
              <a:latin typeface="Aptos"/>
              <a:ea typeface="Calibri"/>
              <a:cs typeface="Segoe UI"/>
            </a:endParaRPr>
          </a:p>
          <a:p>
            <a:pPr>
              <a:buFont typeface="Wingdings" panose="020B0604020202020204" pitchFamily="34" charset="0"/>
              <a:buChar char="§"/>
            </a:pPr>
            <a:r>
              <a:rPr lang="en-US" sz="1500">
                <a:latin typeface="Aptos"/>
                <a:ea typeface="Calibri"/>
                <a:cs typeface="Calibri"/>
              </a:rPr>
              <a:t>Social Division</a:t>
            </a:r>
          </a:p>
          <a:p>
            <a:pPr>
              <a:buFont typeface="Wingdings" panose="020B0604020202020204" pitchFamily="34" charset="0"/>
              <a:buChar char="§"/>
            </a:pPr>
            <a:r>
              <a:rPr lang="en-US" sz="1500">
                <a:latin typeface="Aptos"/>
                <a:ea typeface="Calibri"/>
                <a:cs typeface="Calibri"/>
              </a:rPr>
              <a:t>Negative Impact on Relationships</a:t>
            </a:r>
          </a:p>
        </p:txBody>
      </p:sp>
    </p:spTree>
    <p:extLst>
      <p:ext uri="{BB962C8B-B14F-4D97-AF65-F5344CB8AC3E}">
        <p14:creationId xmlns:p14="http://schemas.microsoft.com/office/powerpoint/2010/main" val="2283767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Fire and smoke">
            <a:extLst>
              <a:ext uri="{FF2B5EF4-FFF2-40B4-BE49-F238E27FC236}">
                <a16:creationId xmlns:a16="http://schemas.microsoft.com/office/drawing/2014/main" id="{26656B3E-1A2C-C67A-2FA5-5B116F780CE7}"/>
              </a:ext>
            </a:extLst>
          </p:cNvPr>
          <p:cNvPicPr>
            <a:picLocks noChangeAspect="1"/>
          </p:cNvPicPr>
          <p:nvPr/>
        </p:nvPicPr>
        <p:blipFill>
          <a:blip r:embed="rId3"/>
          <a:srcRect l="31065" r="27884" b="-3"/>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37042EB6-88A7-50BD-9237-DE3DDA6A4B0D}"/>
              </a:ext>
            </a:extLst>
          </p:cNvPr>
          <p:cNvSpPr>
            <a:spLocks noGrp="1"/>
          </p:cNvSpPr>
          <p:nvPr>
            <p:ph type="title"/>
          </p:nvPr>
        </p:nvSpPr>
        <p:spPr>
          <a:xfrm>
            <a:off x="199188" y="293077"/>
            <a:ext cx="7769034" cy="912580"/>
          </a:xfrm>
        </p:spPr>
        <p:txBody>
          <a:bodyPr>
            <a:normAutofit/>
          </a:bodyPr>
          <a:lstStyle/>
          <a:p>
            <a:r>
              <a:rPr lang="en-US"/>
              <a:t>Example </a:t>
            </a:r>
          </a:p>
        </p:txBody>
      </p:sp>
      <p:sp>
        <p:nvSpPr>
          <p:cNvPr id="3" name="Content Placeholder 2">
            <a:extLst>
              <a:ext uri="{FF2B5EF4-FFF2-40B4-BE49-F238E27FC236}">
                <a16:creationId xmlns:a16="http://schemas.microsoft.com/office/drawing/2014/main" id="{375FD82E-C113-5164-78B2-D8C25CD7C2EE}"/>
              </a:ext>
            </a:extLst>
          </p:cNvPr>
          <p:cNvSpPr>
            <a:spLocks noGrp="1"/>
          </p:cNvSpPr>
          <p:nvPr>
            <p:ph idx="1"/>
          </p:nvPr>
        </p:nvSpPr>
        <p:spPr>
          <a:xfrm>
            <a:off x="199189" y="1291426"/>
            <a:ext cx="7770585" cy="5350522"/>
          </a:xfrm>
        </p:spPr>
        <p:txBody>
          <a:bodyPr vert="horz" lIns="91440" tIns="45720" rIns="91440" bIns="45720" rtlCol="0" anchor="t">
            <a:noAutofit/>
          </a:bodyPr>
          <a:lstStyle/>
          <a:p>
            <a:pPr marL="0" indent="0">
              <a:spcBef>
                <a:spcPts val="0"/>
              </a:spcBef>
              <a:spcAft>
                <a:spcPts val="600"/>
              </a:spcAft>
              <a:buNone/>
            </a:pPr>
            <a:r>
              <a:rPr lang="en-US" sz="1100" b="1" dirty="0">
                <a:latin typeface="Aptos"/>
                <a:ea typeface="Calibri"/>
                <a:cs typeface="Calibri"/>
              </a:rPr>
              <a:t>1.</a:t>
            </a:r>
            <a:r>
              <a:rPr lang="en-US" sz="1100" dirty="0">
                <a:latin typeface="Aptos"/>
                <a:ea typeface="Calibri"/>
                <a:cs typeface="Calibri"/>
              </a:rPr>
              <a:t> </a:t>
            </a:r>
            <a:r>
              <a:rPr lang="en-US" sz="1100" b="1" dirty="0">
                <a:latin typeface="Aptos"/>
                <a:ea typeface="Calibri"/>
                <a:cs typeface="Calibri"/>
              </a:rPr>
              <a:t>Identifying the Problem:</a:t>
            </a:r>
            <a:br>
              <a:rPr lang="en-US" sz="1100" dirty="0">
                <a:latin typeface="Aptos"/>
                <a:ea typeface="Calibri"/>
                <a:cs typeface="Calibri"/>
              </a:rPr>
            </a:br>
            <a:r>
              <a:rPr lang="en-US" sz="1100" dirty="0">
                <a:latin typeface="Aptos"/>
                <a:ea typeface="Calibri"/>
                <a:cs typeface="Calibri"/>
              </a:rPr>
              <a:t>   - Articulate the Issue: Clearly state that the problem is the increasing frequency and intensity of wildfires in California, which pose threats to ecosystems, property, and   human safety.</a:t>
            </a:r>
            <a:br>
              <a:rPr lang="en-US" sz="1100" dirty="0">
                <a:latin typeface="Aptos"/>
                <a:ea typeface="Calibri"/>
                <a:cs typeface="Calibri"/>
              </a:rPr>
            </a:br>
            <a:r>
              <a:rPr lang="en-US" sz="1100" dirty="0">
                <a:latin typeface="Aptos"/>
                <a:ea typeface="Calibri"/>
                <a:cs typeface="Calibri"/>
              </a:rPr>
              <a:t>   - Example Statement: "California is experiencing a rise in wildfires that endanger communities, wildlife, and air quality."</a:t>
            </a:r>
            <a:br>
              <a:rPr lang="en-US" sz="1100" dirty="0">
                <a:latin typeface="Aptos"/>
                <a:ea typeface="Calibri"/>
                <a:cs typeface="Calibri"/>
              </a:rPr>
            </a:br>
            <a:br>
              <a:rPr lang="en-US" sz="1100" dirty="0">
                <a:latin typeface="Aptos"/>
                <a:ea typeface="Calibri"/>
                <a:cs typeface="Calibri"/>
              </a:rPr>
            </a:br>
            <a:r>
              <a:rPr lang="en-US" sz="1100" b="1" dirty="0">
                <a:latin typeface="Aptos"/>
                <a:ea typeface="Calibri"/>
                <a:cs typeface="Calibri"/>
              </a:rPr>
              <a:t>2. Contextualizing the Problem:</a:t>
            </a:r>
            <a:br>
              <a:rPr lang="en-US" sz="1100" dirty="0">
                <a:latin typeface="Aptos"/>
                <a:ea typeface="Calibri"/>
                <a:cs typeface="Calibri"/>
              </a:rPr>
            </a:br>
            <a:r>
              <a:rPr lang="en-US" sz="1100" dirty="0">
                <a:latin typeface="Aptos"/>
                <a:ea typeface="Calibri"/>
                <a:cs typeface="Calibri"/>
              </a:rPr>
              <a:t>   - Provide Background: Discuss factors contributing to wildfires, such as climate change, forest management practices, and urban development near wildland areas.</a:t>
            </a:r>
            <a:br>
              <a:rPr lang="en-US" sz="1100" dirty="0">
                <a:latin typeface="Aptos"/>
                <a:ea typeface="Calibri"/>
                <a:cs typeface="Calibri"/>
              </a:rPr>
            </a:br>
            <a:r>
              <a:rPr lang="en-US" sz="1100" dirty="0">
                <a:latin typeface="Aptos"/>
                <a:ea typeface="Calibri"/>
                <a:cs typeface="Calibri"/>
              </a:rPr>
              <a:t>   - Example Statement: "The combination of prolonged drought conditions, high temperatures, and inadequate forest management has intensified wildfire risks."</a:t>
            </a:r>
            <a:br>
              <a:rPr lang="en-US" sz="1100" dirty="0">
                <a:latin typeface="Aptos"/>
                <a:ea typeface="Calibri"/>
                <a:cs typeface="Calibri"/>
              </a:rPr>
            </a:br>
            <a:br>
              <a:rPr lang="en-US" sz="1100" dirty="0">
                <a:latin typeface="Aptos"/>
                <a:ea typeface="Calibri"/>
                <a:cs typeface="Calibri"/>
              </a:rPr>
            </a:br>
            <a:r>
              <a:rPr lang="en-US" sz="1100" b="1" dirty="0">
                <a:latin typeface="Aptos"/>
                <a:ea typeface="Calibri"/>
                <a:cs typeface="Calibri"/>
              </a:rPr>
              <a:t>3. Defining Objectives:</a:t>
            </a:r>
            <a:br>
              <a:rPr lang="en-US" sz="1100" dirty="0">
                <a:latin typeface="Aptos"/>
                <a:ea typeface="Calibri"/>
                <a:cs typeface="Calibri"/>
              </a:rPr>
            </a:br>
            <a:r>
              <a:rPr lang="en-US" sz="1100" dirty="0">
                <a:latin typeface="Aptos"/>
                <a:ea typeface="Calibri"/>
                <a:cs typeface="Calibri"/>
              </a:rPr>
              <a:t>   - Set Clear Goals: Determine what you want to achieve, such as reducing wildfire occurrences, improving emergency response, or enhancing community resilience.</a:t>
            </a:r>
            <a:br>
              <a:rPr lang="en-US" sz="1100" dirty="0">
                <a:latin typeface="Aptos"/>
                <a:ea typeface="Calibri"/>
                <a:cs typeface="Calibri"/>
              </a:rPr>
            </a:br>
            <a:r>
              <a:rPr lang="en-US" sz="1100" dirty="0">
                <a:latin typeface="Aptos"/>
                <a:ea typeface="Calibri"/>
                <a:cs typeface="Calibri"/>
              </a:rPr>
              <a:t>   - Example Statement: "Our objective is to develop strategies to reduce wildfire risks and improve community preparedness."</a:t>
            </a:r>
            <a:br>
              <a:rPr lang="en-US" sz="1100" dirty="0">
                <a:latin typeface="Aptos"/>
                <a:ea typeface="Calibri"/>
                <a:cs typeface="Calibri"/>
              </a:rPr>
            </a:br>
            <a:endParaRPr lang="en-US" sz="1100" dirty="0">
              <a:latin typeface="Aptos"/>
              <a:ea typeface="Calibri"/>
              <a:cs typeface="Calibri"/>
            </a:endParaRPr>
          </a:p>
          <a:p>
            <a:pPr marL="0" indent="0">
              <a:spcBef>
                <a:spcPts val="0"/>
              </a:spcBef>
              <a:spcAft>
                <a:spcPts val="600"/>
              </a:spcAft>
              <a:buNone/>
            </a:pPr>
            <a:r>
              <a:rPr lang="en-US" sz="1100" b="1" dirty="0">
                <a:latin typeface="Aptos"/>
                <a:ea typeface="Calibri"/>
                <a:cs typeface="Calibri"/>
              </a:rPr>
              <a:t>4. Identifying Constraints:</a:t>
            </a:r>
            <a:br>
              <a:rPr lang="en-US" sz="1100" dirty="0">
                <a:latin typeface="Aptos"/>
                <a:ea typeface="Calibri"/>
                <a:cs typeface="Calibri"/>
              </a:rPr>
            </a:br>
            <a:r>
              <a:rPr lang="en-US" sz="1100" dirty="0">
                <a:latin typeface="Aptos"/>
                <a:ea typeface="Calibri"/>
                <a:cs typeface="Calibri"/>
              </a:rPr>
              <a:t>   - Recognize Limitations: Acknowledge factors that may hinder solutions, such as budgetary constraints, political challenges, or competing land use interests.</a:t>
            </a:r>
            <a:br>
              <a:rPr lang="en-US" sz="1100" dirty="0">
                <a:latin typeface="Aptos"/>
                <a:ea typeface="Calibri"/>
                <a:cs typeface="Calibri"/>
              </a:rPr>
            </a:br>
            <a:r>
              <a:rPr lang="en-US" sz="1100" dirty="0">
                <a:latin typeface="Aptos"/>
                <a:ea typeface="Calibri"/>
                <a:cs typeface="Calibri"/>
              </a:rPr>
              <a:t>   - Example Statement: "Budget limitations and regulatory hurdles can restrict the implementation of effective wildfire prevention measures."</a:t>
            </a:r>
            <a:br>
              <a:rPr lang="en-US" sz="1100" dirty="0">
                <a:latin typeface="Aptos"/>
                <a:ea typeface="Calibri"/>
                <a:cs typeface="Calibri"/>
              </a:rPr>
            </a:br>
            <a:br>
              <a:rPr lang="en-US" sz="1100" dirty="0">
                <a:latin typeface="Aptos"/>
                <a:ea typeface="Calibri"/>
                <a:cs typeface="Calibri"/>
              </a:rPr>
            </a:br>
            <a:r>
              <a:rPr lang="en-US" sz="1100" b="1" dirty="0">
                <a:latin typeface="Aptos"/>
                <a:ea typeface="Calibri"/>
                <a:cs typeface="Calibri"/>
              </a:rPr>
              <a:t>5. Framing the Problem:</a:t>
            </a:r>
            <a:br>
              <a:rPr lang="en-US" sz="1100" dirty="0">
                <a:latin typeface="Aptos"/>
                <a:ea typeface="Calibri"/>
                <a:cs typeface="Calibri"/>
              </a:rPr>
            </a:br>
            <a:r>
              <a:rPr lang="en-US" sz="1100" dirty="0">
                <a:latin typeface="Aptos"/>
                <a:ea typeface="Calibri"/>
                <a:cs typeface="Calibri"/>
              </a:rPr>
              <a:t>   - Use Constructive Language: Frame the issue as a challenge that can be addressed through collective efforts, emphasizing collaboration and innovation.</a:t>
            </a:r>
            <a:br>
              <a:rPr lang="en-US" sz="1100" dirty="0">
                <a:latin typeface="Aptos"/>
                <a:ea typeface="Calibri"/>
                <a:cs typeface="Calibri"/>
              </a:rPr>
            </a:br>
            <a:r>
              <a:rPr lang="en-US" sz="1100" dirty="0">
                <a:latin typeface="Aptos"/>
                <a:ea typeface="Calibri"/>
                <a:cs typeface="Calibri"/>
              </a:rPr>
              <a:t>   - Example Statement: "By leveraging technology and community engagement, we can collaboratively develop effective strategies to mitigate wildfire risks."</a:t>
            </a:r>
            <a:br>
              <a:rPr lang="en-US" sz="1100" dirty="0">
                <a:latin typeface="Aptos"/>
                <a:ea typeface="Calibri"/>
                <a:cs typeface="Calibri"/>
              </a:rPr>
            </a:br>
            <a:br>
              <a:rPr lang="en-US" sz="1100" dirty="0">
                <a:latin typeface="Aptos"/>
                <a:ea typeface="Calibri"/>
                <a:cs typeface="Calibri"/>
              </a:rPr>
            </a:br>
            <a:r>
              <a:rPr lang="en-US" sz="1100" b="1" dirty="0">
                <a:latin typeface="Aptos"/>
                <a:ea typeface="Calibri"/>
                <a:cs typeface="Calibri"/>
              </a:rPr>
              <a:t>6. Encouraging Stakeholder Involvement:</a:t>
            </a:r>
            <a:br>
              <a:rPr lang="en-US" sz="1100" dirty="0">
                <a:latin typeface="Aptos"/>
                <a:ea typeface="Calibri"/>
                <a:cs typeface="Calibri"/>
              </a:rPr>
            </a:br>
            <a:r>
              <a:rPr lang="en-US" sz="1100" dirty="0">
                <a:latin typeface="Aptos"/>
                <a:ea typeface="Calibri"/>
                <a:cs typeface="Calibri"/>
              </a:rPr>
              <a:t>   - Promote Inclusivity: Use language that invites diverse perspectives, including those from local communities, environmental groups, and government agencies.</a:t>
            </a:r>
            <a:br>
              <a:rPr lang="en-US" sz="1100" dirty="0">
                <a:latin typeface="Aptos"/>
                <a:ea typeface="Calibri"/>
                <a:cs typeface="Calibri"/>
              </a:rPr>
            </a:br>
            <a:r>
              <a:rPr lang="en-US" sz="1100" dirty="0">
                <a:latin typeface="Aptos"/>
                <a:ea typeface="Calibri"/>
                <a:cs typeface="Calibri"/>
              </a:rPr>
              <a:t>   - Example Statement: "Engaging local communities and stakeholders is essential to creating comprehensive wildfire management plans."</a:t>
            </a:r>
            <a:endParaRPr lang="en-US" sz="1100" dirty="0">
              <a:latin typeface="Aptos"/>
            </a:endParaRPr>
          </a:p>
        </p:txBody>
      </p:sp>
    </p:spTree>
    <p:extLst>
      <p:ext uri="{BB962C8B-B14F-4D97-AF65-F5344CB8AC3E}">
        <p14:creationId xmlns:p14="http://schemas.microsoft.com/office/powerpoint/2010/main" val="20035740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7500</Words>
  <Application>Microsoft Office PowerPoint</Application>
  <PresentationFormat>Widescreen</PresentationFormat>
  <Paragraphs>217</Paragraphs>
  <Slides>21</Slides>
  <Notes>21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Aptos Display</vt:lpstr>
      <vt:lpstr>Arial</vt:lpstr>
      <vt:lpstr>Arial,Sans-Serif</vt:lpstr>
      <vt:lpstr>Calibri</vt:lpstr>
      <vt:lpstr>Segoe UI</vt:lpstr>
      <vt:lpstr>Source Sans Pro</vt:lpstr>
      <vt:lpstr>Wingdings</vt:lpstr>
      <vt:lpstr>office theme</vt:lpstr>
      <vt:lpstr>The Impact of Language on Critical Thinking and Decision - Making</vt:lpstr>
      <vt:lpstr>Learning Objectives</vt:lpstr>
      <vt:lpstr>Problem Formulation</vt:lpstr>
      <vt:lpstr>Language's Role in Problem Formulation</vt:lpstr>
      <vt:lpstr>Applying Critical Thinking to Problem Identification</vt:lpstr>
      <vt:lpstr>Examples of language's impact on identifying problems</vt:lpstr>
      <vt:lpstr>Ethical Implications of Language Use </vt:lpstr>
      <vt:lpstr>Misleading Language and its Consequences</vt:lpstr>
      <vt:lpstr>Example </vt:lpstr>
      <vt:lpstr>Factors Affecting Decision Implementation</vt:lpstr>
      <vt:lpstr>Evaluating Decision-Making Outcomes</vt:lpstr>
      <vt:lpstr>Language’s Role in Framing Evaluation</vt:lpstr>
      <vt:lpstr>Criteria for Assessing Ethical Implications</vt:lpstr>
      <vt:lpstr>Role of Language in Ethical Evaluations </vt:lpstr>
      <vt:lpstr>Language in Ethical Evaluations -  Example : Fast Food Chain's Health Initiative</vt:lpstr>
      <vt:lpstr>Manipulating Language (Part 1)</vt:lpstr>
      <vt:lpstr>Manipulating Language (Part 2)</vt:lpstr>
      <vt:lpstr> Ethical Evaluation of Euphemism Ex.</vt:lpstr>
      <vt:lpstr>Best Practices for Ethical Communication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Sweet Baby J</dc:creator>
  <cp:lastModifiedBy>Johanna Faieta</cp:lastModifiedBy>
  <cp:revision>1578</cp:revision>
  <dcterms:created xsi:type="dcterms:W3CDTF">2025-01-19T18:53:13Z</dcterms:created>
  <dcterms:modified xsi:type="dcterms:W3CDTF">2025-06-22T21:35:55Z</dcterms:modified>
</cp:coreProperties>
</file>